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82" r:id="rId2"/>
    <p:sldId id="383" r:id="rId3"/>
    <p:sldId id="384" r:id="rId4"/>
    <p:sldId id="385" r:id="rId5"/>
    <p:sldId id="386" r:id="rId6"/>
    <p:sldId id="524" r:id="rId7"/>
    <p:sldId id="33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531" r:id="rId16"/>
    <p:sldId id="265" r:id="rId17"/>
    <p:sldId id="266" r:id="rId18"/>
    <p:sldId id="442" r:id="rId19"/>
    <p:sldId id="267" r:id="rId20"/>
    <p:sldId id="269" r:id="rId21"/>
    <p:sldId id="270" r:id="rId22"/>
    <p:sldId id="271" r:id="rId23"/>
    <p:sldId id="273" r:id="rId24"/>
    <p:sldId id="289" r:id="rId25"/>
    <p:sldId id="535" r:id="rId26"/>
    <p:sldId id="536" r:id="rId27"/>
    <p:sldId id="537" r:id="rId28"/>
    <p:sldId id="538" r:id="rId29"/>
    <p:sldId id="539" r:id="rId30"/>
    <p:sldId id="578" r:id="rId31"/>
    <p:sldId id="457" r:id="rId32"/>
    <p:sldId id="458" r:id="rId33"/>
    <p:sldId id="290" r:id="rId34"/>
    <p:sldId id="459" r:id="rId35"/>
    <p:sldId id="577" r:id="rId36"/>
    <p:sldId id="543" r:id="rId37"/>
    <p:sldId id="448" r:id="rId38"/>
    <p:sldId id="285" r:id="rId39"/>
    <p:sldId id="286" r:id="rId40"/>
    <p:sldId id="287" r:id="rId41"/>
    <p:sldId id="288" r:id="rId42"/>
    <p:sldId id="544" r:id="rId43"/>
    <p:sldId id="546" r:id="rId44"/>
    <p:sldId id="547" r:id="rId45"/>
    <p:sldId id="548" r:id="rId46"/>
    <p:sldId id="549" r:id="rId47"/>
    <p:sldId id="550" r:id="rId48"/>
    <p:sldId id="274" r:id="rId49"/>
    <p:sldId id="275" r:id="rId50"/>
    <p:sldId id="545" r:id="rId51"/>
    <p:sldId id="338" r:id="rId52"/>
    <p:sldId id="463" r:id="rId53"/>
    <p:sldId id="558" r:id="rId54"/>
    <p:sldId id="560" r:id="rId55"/>
    <p:sldId id="561" r:id="rId56"/>
    <p:sldId id="576" r:id="rId57"/>
    <p:sldId id="563" r:id="rId58"/>
    <p:sldId id="565" r:id="rId59"/>
    <p:sldId id="566" r:id="rId60"/>
    <p:sldId id="567" r:id="rId61"/>
    <p:sldId id="569" r:id="rId62"/>
    <p:sldId id="542" r:id="rId63"/>
    <p:sldId id="570" r:id="rId64"/>
    <p:sldId id="571" r:id="rId65"/>
    <p:sldId id="276" r:id="rId66"/>
    <p:sldId id="278" r:id="rId67"/>
    <p:sldId id="450" r:id="rId68"/>
    <p:sldId id="451" r:id="rId69"/>
    <p:sldId id="283" r:id="rId70"/>
    <p:sldId id="284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esktop\&#1050;&#1085;&#1080;&#1075;&#1072;1%20(&#1040;&#1074;&#1090;&#1086;&#1089;&#1086;&#1093;&#1088;&#1072;&#1085;&#1077;&#1085;&#1085;&#1099;&#1081;)%20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esktop\&#1050;&#1085;&#1080;&#1075;&#1072;1%20(&#1040;&#1074;&#1090;&#1086;&#1089;&#1086;&#1093;&#1088;&#1072;&#1085;&#1077;&#1085;&#1085;&#1099;&#1081;)%2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esktop\&#1050;&#1085;&#1080;&#1075;&#1072;1%20(&#1040;&#1074;&#1090;&#1086;&#1089;&#1086;&#1093;&#1088;&#1072;&#1085;&#1077;&#1085;&#1085;&#1099;&#1081;)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esktop\&#1050;&#1085;&#1080;&#1075;&#1072;1%20(&#1040;&#1074;&#1090;&#1086;&#1089;&#1086;&#1093;&#1088;&#1072;&#1085;&#1077;&#1085;&#1085;&#1099;&#1081;)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esktop\&#1050;&#1085;&#1080;&#1075;&#1072;1%20(&#1040;&#1074;&#1090;&#1086;&#1089;&#1086;&#1093;&#1088;&#1072;&#1085;&#1077;&#1085;&#1085;&#1099;&#1081;)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esktop\&#1050;&#1085;&#1080;&#1075;&#1072;1%20(&#1040;&#1074;&#1090;&#1086;&#1089;&#1086;&#1093;&#1088;&#1072;&#1085;&#1077;&#1085;&#1085;&#1099;&#1081;)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esktop\&#1050;&#1085;&#1080;&#1075;&#1072;1%20(&#1040;&#1074;&#1090;&#1086;&#1089;&#1086;&#1093;&#1088;&#1072;&#1085;&#1077;&#1085;&#1085;&#1099;&#1081;)%20(1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7;&#1074;&#1077;&#1090;&#1083;&#1072;&#1085;&#1072;%20&#1057;&#1077;&#1088;&#1075;&#1077;&#1077;&#1074;&#1085;&#1072;\Downloads\&#1050;&#1085;&#1080;&#1075;&#1072;1%20(&#1040;&#1074;&#1090;&#1086;&#1089;&#1086;&#1093;&#1088;&#1072;&#1085;&#1077;&#1085;&#1085;&#1099;&#1081;)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88;&#1080;&#1085;&#1072;\Desktop\&#1084;&#1072;&#1084;&#1080;&#1085;&#1099;%20&#1090;&#1072;&#1073;&#1083;&#1080;&#1095;&#1082;&#1080;\&#1082;&#1072;&#1082;&#1072;&#1103;-&#1090;&#1086;%20&#1090;&#1072;&#1073;&#1083;&#1080;&#1095;&#1082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esktop\&#1050;&#1085;&#1080;&#1075;&#1072;1%20(&#1040;&#1074;&#1090;&#1086;&#1089;&#1086;&#1093;&#1088;&#1072;&#1085;&#1077;&#1085;&#1085;&#1099;&#1081;)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esktop\&#1050;&#1085;&#1080;&#1075;&#1072;1%20(&#1040;&#1074;&#1090;&#1086;&#1089;&#1086;&#1093;&#1088;&#1072;&#1085;&#1077;&#1085;&#1085;&#1099;&#1081;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663300"/>
                </a:solidFill>
              </a:rPr>
              <a:t>Количество </a:t>
            </a:r>
            <a:r>
              <a:rPr lang="ru-RU" dirty="0" smtClean="0">
                <a:solidFill>
                  <a:srgbClr val="663300"/>
                </a:solidFill>
              </a:rPr>
              <a:t>пакетов</a:t>
            </a:r>
            <a:endParaRPr lang="ru-RU" dirty="0">
              <a:solidFill>
                <a:srgbClr val="6633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301540360818084E-2"/>
          <c:y val="0.36313648293963252"/>
          <c:w val="0.81739691927836378"/>
          <c:h val="0.58761592300962384"/>
        </c:manualLayout>
      </c:layout>
      <c:pie3DChart>
        <c:varyColors val="1"/>
        <c:ser>
          <c:idx val="0"/>
          <c:order val="0"/>
          <c:tx>
            <c:strRef>
              <c:f>'[Книга1 (Автосохраненный) (1).xlsx]Лист2'!$B$1</c:f>
              <c:strCache>
                <c:ptCount val="1"/>
                <c:pt idx="0">
                  <c:v>Количество пакетов (протоколов)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7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9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8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58814181528938"/>
                  <c:y val="-4.62962962962962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'[Книга1 (Автосохраненный) (1).xlsx]Лист2'!$A$2:$A$5</c:f>
              <c:strCache>
                <c:ptCount val="4"/>
                <c:pt idx="0">
                  <c:v>ЭВ</c:v>
                </c:pt>
                <c:pt idx="1">
                  <c:v>СЗП</c:v>
                </c:pt>
                <c:pt idx="2">
                  <c:v>ТК</c:v>
                </c:pt>
                <c:pt idx="3">
                  <c:v>КП</c:v>
                </c:pt>
              </c:strCache>
            </c:strRef>
          </c:cat>
          <c:val>
            <c:numRef>
              <c:f>'[Книга1 (Автосохраненный) (1).xlsx]Лист2'!$B$2:$B$5</c:f>
              <c:numCache>
                <c:formatCode>General</c:formatCode>
                <c:ptCount val="4"/>
                <c:pt idx="0">
                  <c:v>8796</c:v>
                </c:pt>
                <c:pt idx="1">
                  <c:v>8348</c:v>
                </c:pt>
                <c:pt idx="2">
                  <c:v>8775</c:v>
                </c:pt>
                <c:pt idx="3">
                  <c:v>833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85475966452872"/>
          <c:y val="0.25799398719530026"/>
          <c:w val="0.6341165671871356"/>
          <c:h val="0.7023128181580502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5165143779166364E-2"/>
                  <c:y val="-7.938652457785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76627942067867E-2"/>
                  <c:y val="1.443391355961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774721869977622E-2"/>
                  <c:y val="2.52593487293183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3.96932622889288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073259165327366E-2"/>
                  <c:y val="3.2476305509123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5508704545161611E-2"/>
                  <c:y val="-6.1344132628344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286704473850031E-2"/>
                  <c:y val="-0.108254635829235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066057511666618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0396345069999718E-2"/>
                  <c:y val="-2.52596328614750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'[Книга1 (Автосохраненный) (1).xlsx]Лист5'!$A$1:$A$9</c:f>
              <c:strCache>
                <c:ptCount val="9"/>
                <c:pt idx="0">
                  <c:v>Истечение срока годности</c:v>
                </c:pt>
                <c:pt idx="1">
                  <c:v>Нарушение герметичности контейнера</c:v>
                </c:pt>
                <c:pt idx="2">
                  <c:v>Возврат в ККЦК №1</c:v>
                </c:pt>
                <c:pt idx="3">
                  <c:v>Наличие сгустков</c:v>
                </c:pt>
                <c:pt idx="4">
                  <c:v>Отключение холодильной камеры</c:v>
                </c:pt>
                <c:pt idx="5">
                  <c:v>Смерть пациента</c:v>
                </c:pt>
                <c:pt idx="6">
                  <c:v>Нарушение условий разморозки</c:v>
                </c:pt>
                <c:pt idx="7">
                  <c:v>Не востребованы</c:v>
                </c:pt>
                <c:pt idx="8">
                  <c:v>Отсутствие отрезков магистралей</c:v>
                </c:pt>
              </c:strCache>
            </c:strRef>
          </c:cat>
          <c:val>
            <c:numRef>
              <c:f>'[Книга1 (Автосохраненный) (1).xlsx]Лист5'!$B$1:$B$9</c:f>
              <c:numCache>
                <c:formatCode>0.00%</c:formatCode>
                <c:ptCount val="9"/>
                <c:pt idx="0">
                  <c:v>0.28420000000000001</c:v>
                </c:pt>
                <c:pt idx="1">
                  <c:v>0.30049999999999999</c:v>
                </c:pt>
                <c:pt idx="2">
                  <c:v>5.4999999999999997E-3</c:v>
                </c:pt>
                <c:pt idx="3">
                  <c:v>9.2899999999999996E-2</c:v>
                </c:pt>
                <c:pt idx="4">
                  <c:v>1.09E-2</c:v>
                </c:pt>
                <c:pt idx="5">
                  <c:v>4.3700000000000003E-2</c:v>
                </c:pt>
                <c:pt idx="6">
                  <c:v>1.09E-2</c:v>
                </c:pt>
                <c:pt idx="7">
                  <c:v>0.24590000000000001</c:v>
                </c:pt>
                <c:pt idx="8">
                  <c:v>5.4999999999999997E-3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8.4528128287317903E-3"/>
          <c:y val="3.1726196615474577E-3"/>
          <c:w val="0.98902460443862283"/>
          <c:h val="0.2728168776774128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59951881014873"/>
          <c:y val="7.0266926418728531E-2"/>
          <c:w val="0.85149912510936121"/>
          <c:h val="0.6384118040074110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'[Книга1 (Автосохраненный) (1).xlsx]Лист8'!$A$3</c:f>
              <c:strCache>
                <c:ptCount val="1"/>
                <c:pt idx="0">
                  <c:v>Неправильная интерпретация </c:v>
                </c:pt>
              </c:strCache>
            </c:strRef>
          </c:tx>
          <c:spPr>
            <a:solidFill>
              <a:srgbClr val="39AAC5"/>
            </a:solidFill>
          </c:spPr>
          <c:invertIfNegative val="0"/>
          <c:cat>
            <c:numRef>
              <c:f>'[Книга1 (Автосохраненный) (1).xlsx]Лист8'!$B$1;'[Книга1 (Автосохраненный) (1).xlsx]Лист8'!$D$1;'[Книга1 (Автосохраненный) (1).xlsx]Лист8'!$F$1;'[Книга1 (Автосохраненный) (1).xlsx]Лист8'!$H$1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'[Книга1 (Автосохраненный) (1).xlsx]Лист8'!$C$3;'[Книга1 (Автосохраненный) (1).xlsx]Лист8'!$E$3;'[Книга1 (Автосохраненный) (1).xlsx]Лист8'!$G$3;'[Книга1 (Автосохраненный) (1).xlsx]Лист8'!$I$3</c:f>
              <c:numCache>
                <c:formatCode>General</c:formatCode>
                <c:ptCount val="4"/>
                <c:pt idx="0">
                  <c:v>74</c:v>
                </c:pt>
                <c:pt idx="1">
                  <c:v>67</c:v>
                </c:pt>
                <c:pt idx="2">
                  <c:v>58.9</c:v>
                </c:pt>
                <c:pt idx="3">
                  <c:v>90.64</c:v>
                </c:pt>
              </c:numCache>
            </c:numRef>
          </c:val>
        </c:ser>
        <c:ser>
          <c:idx val="1"/>
          <c:order val="1"/>
          <c:tx>
            <c:strRef>
              <c:f>'[Книга1 (Автосохраненный) (1).xlsx]Лист8'!$A$4</c:f>
              <c:strCache>
                <c:ptCount val="1"/>
                <c:pt idx="0">
                  <c:v>Трудноопределяемые группы крови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'[Книга1 (Автосохраненный) (1).xlsx]Лист8'!$B$1;'[Книга1 (Автосохраненный) (1).xlsx]Лист8'!$D$1;'[Книга1 (Автосохраненный) (1).xlsx]Лист8'!$F$1;'[Книга1 (Автосохраненный) (1).xlsx]Лист8'!$H$1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'[Книга1 (Автосохраненный) (1).xlsx]Лист8'!$C$4;'[Книга1 (Автосохраненный) (1).xlsx]Лист8'!$E$4;'[Книга1 (Автосохраненный) (1).xlsx]Лист8'!$G$4;'[Книга1 (Автосохраненный) (1).xlsx]Лист8'!$I$4</c:f>
              <c:numCache>
                <c:formatCode>General</c:formatCode>
                <c:ptCount val="4"/>
                <c:pt idx="0">
                  <c:v>4</c:v>
                </c:pt>
                <c:pt idx="1">
                  <c:v>24</c:v>
                </c:pt>
                <c:pt idx="2">
                  <c:v>25.2</c:v>
                </c:pt>
                <c:pt idx="3">
                  <c:v>2.34</c:v>
                </c:pt>
              </c:numCache>
            </c:numRef>
          </c:val>
        </c:ser>
        <c:ser>
          <c:idx val="2"/>
          <c:order val="2"/>
          <c:tx>
            <c:strRef>
              <c:f>'[Книга1 (Автосохраненный) (1).xlsx]Лист8'!$A$5</c:f>
              <c:strCache>
                <c:ptCount val="1"/>
                <c:pt idx="0">
                  <c:v>Неправильная идентификация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'[Книга1 (Автосохраненный) (1).xlsx]Лист8'!$B$1;'[Книга1 (Автосохраненный) (1).xlsx]Лист8'!$D$1;'[Книга1 (Автосохраненный) (1).xlsx]Лист8'!$F$1;'[Книга1 (Автосохраненный) (1).xlsx]Лист8'!$H$1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'[Книга1 (Автосохраненный) (1).xlsx]Лист8'!$C$5;'[Книга1 (Автосохраненный) (1).xlsx]Лист8'!$E$5;'[Книга1 (Автосохраненный) (1).xlsx]Лист8'!$G$5;'[Книга1 (Автосохраненный) (1).xlsx]Лист8'!$I$5</c:f>
              <c:numCache>
                <c:formatCode>General</c:formatCode>
                <c:ptCount val="4"/>
                <c:pt idx="0">
                  <c:v>22</c:v>
                </c:pt>
                <c:pt idx="1">
                  <c:v>9</c:v>
                </c:pt>
                <c:pt idx="2">
                  <c:v>15.9</c:v>
                </c:pt>
                <c:pt idx="3">
                  <c:v>7.02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479552"/>
        <c:axId val="42571392"/>
        <c:axId val="0"/>
      </c:bar3DChart>
      <c:catAx>
        <c:axId val="11547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2571392"/>
        <c:crosses val="autoZero"/>
        <c:auto val="1"/>
        <c:lblAlgn val="ctr"/>
        <c:lblOffset val="100"/>
        <c:noMultiLvlLbl val="0"/>
      </c:catAx>
      <c:valAx>
        <c:axId val="42571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47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8789052174279483E-3"/>
          <c:y val="0.78981560734253309"/>
          <c:w val="0.9840835453148884"/>
          <c:h val="0.1556461536298557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663300"/>
                </a:solidFill>
              </a:rPr>
              <a:t>Литры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170590533178E-2"/>
          <c:y val="0.29208333333333336"/>
          <c:w val="0.93888888888888888"/>
          <c:h val="0.6714577865266842"/>
        </c:manualLayout>
      </c:layout>
      <c:pie3DChart>
        <c:varyColors val="1"/>
        <c:ser>
          <c:idx val="0"/>
          <c:order val="0"/>
          <c:tx>
            <c:strRef>
              <c:f>'[Книга1 (Автосохраненный) (1).xlsx]Лист2'!$C$1</c:f>
              <c:strCache>
                <c:ptCount val="1"/>
                <c:pt idx="0">
                  <c:v>Литры</c:v>
                </c:pt>
              </c:strCache>
            </c:strRef>
          </c:tx>
          <c:explosion val="2"/>
          <c:dPt>
            <c:idx val="0"/>
            <c:bubble3D val="0"/>
            <c:explosion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2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8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7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'[Книга1 (Автосохраненный) (1).xlsx]Лист2'!$A$2:$A$5</c:f>
              <c:strCache>
                <c:ptCount val="4"/>
                <c:pt idx="0">
                  <c:v>ЭВ</c:v>
                </c:pt>
                <c:pt idx="1">
                  <c:v>СЗП</c:v>
                </c:pt>
                <c:pt idx="2">
                  <c:v>ТК</c:v>
                </c:pt>
                <c:pt idx="3">
                  <c:v>КП</c:v>
                </c:pt>
              </c:strCache>
            </c:strRef>
          </c:cat>
          <c:val>
            <c:numRef>
              <c:f>'[Книга1 (Автосохраненный) (1).xlsx]Лист2'!$C$2:$C$5</c:f>
              <c:numCache>
                <c:formatCode>General</c:formatCode>
                <c:ptCount val="4"/>
                <c:pt idx="0">
                  <c:v>2701.259</c:v>
                </c:pt>
                <c:pt idx="1">
                  <c:v>2009.913</c:v>
                </c:pt>
                <c:pt idx="2">
                  <c:v>500.82499999999999</c:v>
                </c:pt>
                <c:pt idx="3">
                  <c:v>16.66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663300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Литры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Лист3!$B$2:$B$5</c:f>
              <c:numCache>
                <c:formatCode>General</c:formatCode>
                <c:ptCount val="4"/>
                <c:pt idx="0">
                  <c:v>6334.1239999999998</c:v>
                </c:pt>
                <c:pt idx="1">
                  <c:v>5937.4470000000001</c:v>
                </c:pt>
                <c:pt idx="2">
                  <c:v>5782.98</c:v>
                </c:pt>
                <c:pt idx="3">
                  <c:v>5228.6570000000002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04800"/>
        <c:axId val="105653376"/>
      </c:barChart>
      <c:catAx>
        <c:axId val="10100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5653376"/>
        <c:crosses val="autoZero"/>
        <c:auto val="1"/>
        <c:lblAlgn val="ctr"/>
        <c:lblOffset val="100"/>
        <c:noMultiLvlLbl val="0"/>
      </c:catAx>
      <c:valAx>
        <c:axId val="10565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100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663300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Лист3!$C$1</c:f>
              <c:strCache>
                <c:ptCount val="1"/>
                <c:pt idx="0">
                  <c:v>Пакеты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</c:strCache>
            </c:strRef>
          </c:cat>
          <c:val>
            <c:numRef>
              <c:f>Лист3!$C$2:$C$5</c:f>
              <c:numCache>
                <c:formatCode>General</c:formatCode>
                <c:ptCount val="4"/>
                <c:pt idx="0">
                  <c:v>22660</c:v>
                </c:pt>
                <c:pt idx="1">
                  <c:v>26186</c:v>
                </c:pt>
                <c:pt idx="2">
                  <c:v>22482</c:v>
                </c:pt>
                <c:pt idx="3">
                  <c:v>20708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05312"/>
        <c:axId val="105655104"/>
      </c:barChart>
      <c:catAx>
        <c:axId val="1010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5655104"/>
        <c:crosses val="autoZero"/>
        <c:auto val="1"/>
        <c:lblAlgn val="ctr"/>
        <c:lblOffset val="100"/>
        <c:noMultiLvlLbl val="0"/>
      </c:catAx>
      <c:valAx>
        <c:axId val="1056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100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41343591593036"/>
          <c:y val="0.23522077793825377"/>
          <c:w val="0.75858788643785946"/>
          <c:h val="0.59760431711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ЭВ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0408341814416055E-2"/>
                  <c:y val="-2.790233742494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027210884353739E-3"/>
                  <c:y val="-5.5804988711950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Лист4!$A$2:$A$7</c:f>
              <c:strCache>
                <c:ptCount val="6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  <c:pt idx="5">
                  <c:v>2017 г.</c:v>
                </c:pt>
              </c:strCache>
            </c:strRef>
          </c:cat>
          <c:val>
            <c:numRef>
              <c:f>Лист4!$B$2:$B$7</c:f>
              <c:numCache>
                <c:formatCode>General</c:formatCode>
                <c:ptCount val="6"/>
                <c:pt idx="0">
                  <c:v>2199.5880000000002</c:v>
                </c:pt>
                <c:pt idx="1">
                  <c:v>2271.0100000000002</c:v>
                </c:pt>
                <c:pt idx="2">
                  <c:v>2753.4780000000001</c:v>
                </c:pt>
                <c:pt idx="3">
                  <c:v>2775.4749999999999</c:v>
                </c:pt>
                <c:pt idx="4">
                  <c:v>2880.6750000000002</c:v>
                </c:pt>
                <c:pt idx="5">
                  <c:v>2701.259</c:v>
                </c:pt>
              </c:numCache>
            </c:numRef>
          </c:val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СЗП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2"/>
              <c:layout>
                <c:manualLayout>
                  <c:x val="4.0816326530612242E-2"/>
                  <c:y val="1.993024101781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Лист4!$A$2:$A$7</c:f>
              <c:strCache>
                <c:ptCount val="6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  <c:pt idx="5">
                  <c:v>2017 г.</c:v>
                </c:pt>
              </c:strCache>
            </c:strRef>
          </c:cat>
          <c:val>
            <c:numRef>
              <c:f>Лист4!$C$2:$C$7</c:f>
              <c:numCache>
                <c:formatCode>General</c:formatCode>
                <c:ptCount val="6"/>
                <c:pt idx="0">
                  <c:v>2875.77</c:v>
                </c:pt>
                <c:pt idx="1">
                  <c:v>3036.52</c:v>
                </c:pt>
                <c:pt idx="2">
                  <c:v>3132.53</c:v>
                </c:pt>
                <c:pt idx="3">
                  <c:v>2398.942</c:v>
                </c:pt>
                <c:pt idx="4">
                  <c:v>2457.7249999999999</c:v>
                </c:pt>
                <c:pt idx="5">
                  <c:v>2009.913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006336"/>
        <c:axId val="105657408"/>
      </c:barChart>
      <c:lineChart>
        <c:grouping val="standard"/>
        <c:varyColors val="0"/>
        <c:ser>
          <c:idx val="2"/>
          <c:order val="2"/>
          <c:tx>
            <c:strRef>
              <c:f>Лист4!$D$1</c:f>
              <c:strCache>
                <c:ptCount val="1"/>
                <c:pt idx="0">
                  <c:v>Реципиенты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5376565494880228E-2"/>
                  <c:y val="3.9315654742065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Лист4!$A$2:$A$7</c:f>
              <c:strCache>
                <c:ptCount val="6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  <c:pt idx="5">
                  <c:v>2017 г.</c:v>
                </c:pt>
              </c:strCache>
            </c:strRef>
          </c:cat>
          <c:val>
            <c:numRef>
              <c:f>Лист4!$D$2:$D$7</c:f>
              <c:numCache>
                <c:formatCode>General</c:formatCode>
                <c:ptCount val="6"/>
                <c:pt idx="0">
                  <c:v>3862</c:v>
                </c:pt>
                <c:pt idx="1">
                  <c:v>4449</c:v>
                </c:pt>
                <c:pt idx="2">
                  <c:v>5337</c:v>
                </c:pt>
                <c:pt idx="3">
                  <c:v>2316</c:v>
                </c:pt>
                <c:pt idx="4">
                  <c:v>2560</c:v>
                </c:pt>
                <c:pt idx="5">
                  <c:v>2485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80864"/>
        <c:axId val="105657984"/>
      </c:lineChart>
      <c:catAx>
        <c:axId val="10100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5657408"/>
        <c:crosses val="autoZero"/>
        <c:auto val="1"/>
        <c:lblAlgn val="ctr"/>
        <c:lblOffset val="100"/>
        <c:noMultiLvlLbl val="0"/>
      </c:catAx>
      <c:valAx>
        <c:axId val="10565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06336"/>
        <c:crosses val="autoZero"/>
        <c:crossBetween val="between"/>
      </c:valAx>
      <c:valAx>
        <c:axId val="1056579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4180864"/>
        <c:crosses val="max"/>
        <c:crossBetween val="between"/>
      </c:valAx>
      <c:catAx>
        <c:axId val="94180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56579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8099877782452767"/>
          <c:y val="0.91867771168191459"/>
          <c:w val="0.638314199274709"/>
          <c:h val="8.132228831808539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7683472731153E-2"/>
          <c:y val="0.12331398941784247"/>
          <c:w val="0.91039368290445599"/>
          <c:h val="0.79312628457949119"/>
        </c:manualLayout>
      </c:layout>
      <c:lineChart>
        <c:grouping val="standard"/>
        <c:varyColors val="0"/>
        <c:ser>
          <c:idx val="0"/>
          <c:order val="0"/>
          <c:tx>
            <c:strRef>
              <c:f>'[Книга1 (Автосохраненный) (2).xlsx]Лист4'!$A$2</c:f>
              <c:strCache>
                <c:ptCount val="1"/>
                <c:pt idx="0">
                  <c:v>2017</c:v>
                </c:pt>
              </c:strCache>
            </c:strRef>
          </c:tx>
          <c:spPr>
            <a:ln w="38100" cap="sq">
              <a:solidFill>
                <a:srgbClr val="002060"/>
              </a:solidFill>
              <a:miter lim="800000"/>
            </a:ln>
            <a:effectLst/>
          </c:spPr>
          <c:marker>
            <c:symbol val="diamond"/>
            <c:size val="6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rgbClr val="002060"/>
                </a:solidFill>
              </a:ln>
              <a:effectLst/>
            </c:spPr>
          </c:marker>
          <c:cat>
            <c:strRef>
              <c:f>'[Книга1 (Автосохраненный) (2).xlsx]Лист4'!$B$1:$M$1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'[Книга1 (Автосохраненный) (2).xlsx]Лист4'!$B$2:$M$2</c:f>
              <c:numCache>
                <c:formatCode>General</c:formatCode>
                <c:ptCount val="12"/>
                <c:pt idx="0">
                  <c:v>1748</c:v>
                </c:pt>
                <c:pt idx="1">
                  <c:v>1727</c:v>
                </c:pt>
                <c:pt idx="2">
                  <c:v>2203</c:v>
                </c:pt>
                <c:pt idx="3">
                  <c:v>1730</c:v>
                </c:pt>
                <c:pt idx="4">
                  <c:v>1745</c:v>
                </c:pt>
                <c:pt idx="5">
                  <c:v>1758</c:v>
                </c:pt>
                <c:pt idx="6">
                  <c:v>1818</c:v>
                </c:pt>
                <c:pt idx="7">
                  <c:v>1615</c:v>
                </c:pt>
                <c:pt idx="8">
                  <c:v>1381</c:v>
                </c:pt>
                <c:pt idx="9">
                  <c:v>1552</c:v>
                </c:pt>
                <c:pt idx="10">
                  <c:v>1925</c:v>
                </c:pt>
                <c:pt idx="11">
                  <c:v>1638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70080"/>
        <c:axId val="94300992"/>
      </c:lineChart>
      <c:catAx>
        <c:axId val="10827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300992"/>
        <c:crosses val="autoZero"/>
        <c:auto val="1"/>
        <c:lblAlgn val="ctr"/>
        <c:lblOffset val="100"/>
        <c:noMultiLvlLbl val="0"/>
      </c:catAx>
      <c:valAx>
        <c:axId val="94300992"/>
        <c:scaling>
          <c:orientation val="minMax"/>
          <c:max val="34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27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18620589093032E-2"/>
          <c:y val="3.0866359269839369E-2"/>
          <c:w val="0.93490607076893162"/>
          <c:h val="0.72375025301602702"/>
        </c:manualLayout>
      </c:layout>
      <c:lineChart>
        <c:grouping val="standar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1"/>
              <c:layout>
                <c:manualLayout>
                  <c:x val="-3.4818703217653346E-2"/>
                  <c:y val="-6.1830819209083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183338193836884E-3"/>
                  <c:y val="-2.5352394617454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213764946048411E-2"/>
                  <c:y val="-5.0606688565505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488043161271508E-2"/>
                  <c:y val="-4.4994623243716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386604452221252E-2"/>
                  <c:y val="-5.9024786548188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Лист5!$A$2:$A$13</c:f>
              <c:strCache>
                <c:ptCount val="12"/>
                <c:pt idx="0">
                  <c:v>ОАР №1</c:v>
                </c:pt>
                <c:pt idx="1">
                  <c:v>ОАР №2</c:v>
                </c:pt>
                <c:pt idx="2">
                  <c:v>ОАР №4</c:v>
                </c:pt>
                <c:pt idx="3">
                  <c:v>Урология</c:v>
                </c:pt>
                <c:pt idx="4">
                  <c:v>Кардиохирургия</c:v>
                </c:pt>
                <c:pt idx="5">
                  <c:v>ОАР №5</c:v>
                </c:pt>
                <c:pt idx="6">
                  <c:v>Колопроктология</c:v>
                </c:pt>
                <c:pt idx="7">
                  <c:v>Нейрохирургия</c:v>
                </c:pt>
                <c:pt idx="8">
                  <c:v>Травматология</c:v>
                </c:pt>
                <c:pt idx="9">
                  <c:v>Ожоговое отделение</c:v>
                </c:pt>
                <c:pt idx="10">
                  <c:v>Кардиология №2</c:v>
                </c:pt>
                <c:pt idx="11">
                  <c:v>Эндокринология</c:v>
                </c:pt>
              </c:strCache>
            </c:strRef>
          </c:cat>
          <c:val>
            <c:numRef>
              <c:f>Лист5!$B$2:$B$13</c:f>
              <c:numCache>
                <c:formatCode>General</c:formatCode>
                <c:ptCount val="12"/>
                <c:pt idx="0">
                  <c:v>860.03300000000002</c:v>
                </c:pt>
                <c:pt idx="1">
                  <c:v>689.74800000000005</c:v>
                </c:pt>
                <c:pt idx="2">
                  <c:v>733.22900000000004</c:v>
                </c:pt>
                <c:pt idx="3">
                  <c:v>243.55600000000001</c:v>
                </c:pt>
                <c:pt idx="4">
                  <c:v>701.42200000000003</c:v>
                </c:pt>
                <c:pt idx="5">
                  <c:v>160.40899999999999</c:v>
                </c:pt>
                <c:pt idx="6">
                  <c:v>101.405</c:v>
                </c:pt>
                <c:pt idx="7">
                  <c:v>391.858</c:v>
                </c:pt>
                <c:pt idx="8">
                  <c:v>105.47499999999999</c:v>
                </c:pt>
                <c:pt idx="9">
                  <c:v>90.444999999999993</c:v>
                </c:pt>
                <c:pt idx="10">
                  <c:v>59.816000000000003</c:v>
                </c:pt>
                <c:pt idx="11">
                  <c:v>4.6550000000000002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1"/>
              <c:layout>
                <c:manualLayout>
                  <c:x val="-5.0250801983085465E-2"/>
                  <c:y val="4.2188811530275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226110625060731E-2"/>
                  <c:y val="3.9382778869380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397467677651291E-2"/>
                  <c:y val="5.0517250927039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Лист5!$A$2:$A$13</c:f>
              <c:strCache>
                <c:ptCount val="12"/>
                <c:pt idx="0">
                  <c:v>ОАР №1</c:v>
                </c:pt>
                <c:pt idx="1">
                  <c:v>ОАР №2</c:v>
                </c:pt>
                <c:pt idx="2">
                  <c:v>ОАР №4</c:v>
                </c:pt>
                <c:pt idx="3">
                  <c:v>Урология</c:v>
                </c:pt>
                <c:pt idx="4">
                  <c:v>Кардиохирургия</c:v>
                </c:pt>
                <c:pt idx="5">
                  <c:v>ОАР №5</c:v>
                </c:pt>
                <c:pt idx="6">
                  <c:v>Колопроктология</c:v>
                </c:pt>
                <c:pt idx="7">
                  <c:v>Нейрохирургия</c:v>
                </c:pt>
                <c:pt idx="8">
                  <c:v>Травматология</c:v>
                </c:pt>
                <c:pt idx="9">
                  <c:v>Ожоговое отделение</c:v>
                </c:pt>
                <c:pt idx="10">
                  <c:v>Кардиология №2</c:v>
                </c:pt>
                <c:pt idx="11">
                  <c:v>Эндокринология</c:v>
                </c:pt>
              </c:strCache>
            </c:strRef>
          </c:cat>
          <c:val>
            <c:numRef>
              <c:f>Лист5!$C$2:$C$13</c:f>
              <c:numCache>
                <c:formatCode>General</c:formatCode>
                <c:ptCount val="12"/>
                <c:pt idx="0">
                  <c:v>641.55499999999995</c:v>
                </c:pt>
                <c:pt idx="1">
                  <c:v>635.73900000000003</c:v>
                </c:pt>
                <c:pt idx="2">
                  <c:v>477.84699999999998</c:v>
                </c:pt>
                <c:pt idx="3">
                  <c:v>209.86</c:v>
                </c:pt>
                <c:pt idx="4">
                  <c:v>191.43199999999999</c:v>
                </c:pt>
                <c:pt idx="5">
                  <c:v>114.02500000000001</c:v>
                </c:pt>
                <c:pt idx="6">
                  <c:v>84.39</c:v>
                </c:pt>
                <c:pt idx="7">
                  <c:v>69.271000000000001</c:v>
                </c:pt>
                <c:pt idx="8">
                  <c:v>66.581999999999994</c:v>
                </c:pt>
                <c:pt idx="9">
                  <c:v>65.605000000000004</c:v>
                </c:pt>
                <c:pt idx="10">
                  <c:v>34.716000000000001</c:v>
                </c:pt>
                <c:pt idx="11">
                  <c:v>2.13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72640"/>
        <c:axId val="94303296"/>
      </c:lineChart>
      <c:catAx>
        <c:axId val="108272640"/>
        <c:scaling>
          <c:orientation val="minMax"/>
        </c:scaling>
        <c:delete val="0"/>
        <c:axPos val="b"/>
        <c:majorTickMark val="none"/>
        <c:minorTickMark val="none"/>
        <c:tickLblPos val="low"/>
        <c:crossAx val="94303296"/>
        <c:crosses val="autoZero"/>
        <c:auto val="0"/>
        <c:lblAlgn val="ctr"/>
        <c:lblOffset val="100"/>
        <c:noMultiLvlLbl val="0"/>
      </c:catAx>
      <c:valAx>
        <c:axId val="94303296"/>
        <c:scaling>
          <c:orientation val="minMax"/>
          <c:max val="900"/>
          <c:min val="-20"/>
        </c:scaling>
        <c:delete val="0"/>
        <c:axPos val="l"/>
        <c:numFmt formatCode="General" sourceLinked="1"/>
        <c:majorTickMark val="none"/>
        <c:minorTickMark val="none"/>
        <c:tickLblPos val="nextTo"/>
        <c:crossAx val="108272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203703703703703"/>
          <c:y val="0.94320246761014381"/>
          <c:w val="0.20061728395061729"/>
          <c:h val="4.23014261733475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663300"/>
              </a:solidFill>
            </a:defRPr>
          </a:pPr>
          <a:endParaRPr lang="ru-RU"/>
        </a:p>
      </c:txPr>
    </c:title>
    <c:autoTitleDeleted val="0"/>
    <c:view3D>
      <c:rotX val="20"/>
      <c:rotY val="1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409150051703655E-2"/>
          <c:y val="7.6991979523642687E-2"/>
          <c:w val="0.89026953735909675"/>
          <c:h val="0.843251657935443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'[Книга1 (Автосохраненный) (1).xlsx]Лист6'!$A$2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4.6823705920580813E-3"/>
                  <c:y val="-3.8480572865641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228312796579545E-17"/>
                  <c:y val="-4.168728727111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823705920581672E-3"/>
                  <c:y val="-2.8860429649230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215803947054065E-3"/>
                  <c:y val="-4.16872872711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607901973527032E-3"/>
                  <c:y val="-2.8860429649230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09130942186365E-3"/>
                  <c:y val="-3.848057286564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'[Книга1 (Автосохраненный) (1).xlsx]Лист6'!$B$1:$G$1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'[Книга1 (Автосохраненный) (1).xlsx]Лист6'!$B$2:$G$2</c:f>
              <c:numCache>
                <c:formatCode>General</c:formatCode>
                <c:ptCount val="6"/>
                <c:pt idx="0">
                  <c:v>10.76</c:v>
                </c:pt>
                <c:pt idx="1">
                  <c:v>12.67</c:v>
                </c:pt>
                <c:pt idx="2">
                  <c:v>14.93</c:v>
                </c:pt>
                <c:pt idx="3">
                  <c:v>6.24</c:v>
                </c:pt>
                <c:pt idx="4">
                  <c:v>7.08</c:v>
                </c:pt>
                <c:pt idx="5">
                  <c:v>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371968"/>
        <c:axId val="94305600"/>
        <c:axId val="0"/>
      </c:bar3DChart>
      <c:catAx>
        <c:axId val="10837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305600"/>
        <c:crosses val="autoZero"/>
        <c:auto val="1"/>
        <c:lblAlgn val="ctr"/>
        <c:lblOffset val="100"/>
        <c:noMultiLvlLbl val="0"/>
      </c:catAx>
      <c:valAx>
        <c:axId val="9430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371968"/>
        <c:crosses val="autoZero"/>
        <c:crossBetween val="between"/>
      </c:valAx>
    </c:plotArea>
    <c:legend>
      <c:legendPos val="r"/>
      <c:layout/>
      <c:overlay val="0"/>
      <c:spPr>
        <a:ln>
          <a:solidFill>
            <a:srgbClr val="00B0F0"/>
          </a:solidFill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'[Книга1 (Автосохраненный) (1).xlsx]Лист7'!$A$2</c:f>
              <c:strCache>
                <c:ptCount val="1"/>
                <c:pt idx="0">
                  <c:v>ЭВ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2.1872265966754156E-7"/>
                  <c:y val="-5.0926290463691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'[Книга1 (Автосохраненный) (1).xlsx]Лист7'!$B$1:$G$1</c:f>
              <c:strCache>
                <c:ptCount val="6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  <c:pt idx="5">
                  <c:v>2017 г.</c:v>
                </c:pt>
              </c:strCache>
            </c:strRef>
          </c:cat>
          <c:val>
            <c:numRef>
              <c:f>'[Книга1 (Автосохраненный) (1).xlsx]Лист7'!$B$2:$G$2</c:f>
              <c:numCache>
                <c:formatCode>General</c:formatCode>
                <c:ptCount val="6"/>
                <c:pt idx="0">
                  <c:v>56.835000000000001</c:v>
                </c:pt>
                <c:pt idx="1">
                  <c:v>238.76</c:v>
                </c:pt>
                <c:pt idx="2">
                  <c:v>84.908000000000001</c:v>
                </c:pt>
                <c:pt idx="3">
                  <c:v>64.856999999999999</c:v>
                </c:pt>
                <c:pt idx="4">
                  <c:v>51.390999999999998</c:v>
                </c:pt>
                <c:pt idx="5">
                  <c:v>18.585000000000001</c:v>
                </c:pt>
              </c:numCache>
            </c:numRef>
          </c:val>
        </c:ser>
        <c:ser>
          <c:idx val="1"/>
          <c:order val="1"/>
          <c:tx>
            <c:strRef>
              <c:f>'[Книга1 (Автосохраненный) (1).xlsx]Лист7'!$A$3</c:f>
              <c:strCache>
                <c:ptCount val="1"/>
                <c:pt idx="0">
                  <c:v>СЗП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333333333333284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333333333333333E-2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111111111111108E-2"/>
                  <c:y val="-7.29075532225138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7222222222222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'[Книга1 (Автосохраненный) (1).xlsx]Лист7'!$B$1:$G$1</c:f>
              <c:strCache>
                <c:ptCount val="6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  <c:pt idx="5">
                  <c:v>2017 г.</c:v>
                </c:pt>
              </c:strCache>
            </c:strRef>
          </c:cat>
          <c:val>
            <c:numRef>
              <c:f>'[Книга1 (Автосохраненный) (1).xlsx]Лист7'!$B$3:$G$3</c:f>
              <c:numCache>
                <c:formatCode>General</c:formatCode>
                <c:ptCount val="6"/>
                <c:pt idx="0">
                  <c:v>15.22</c:v>
                </c:pt>
                <c:pt idx="1">
                  <c:v>31.17</c:v>
                </c:pt>
                <c:pt idx="2">
                  <c:v>24.184999999999999</c:v>
                </c:pt>
                <c:pt idx="3">
                  <c:v>29.004999999999999</c:v>
                </c:pt>
                <c:pt idx="4">
                  <c:v>18.414999999999999</c:v>
                </c:pt>
                <c:pt idx="5">
                  <c:v>19.335000000000001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374016"/>
        <c:axId val="42567360"/>
        <c:axId val="0"/>
      </c:bar3DChart>
      <c:catAx>
        <c:axId val="10837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42567360"/>
        <c:crosses val="autoZero"/>
        <c:auto val="1"/>
        <c:lblAlgn val="ctr"/>
        <c:lblOffset val="100"/>
        <c:noMultiLvlLbl val="0"/>
      </c:catAx>
      <c:valAx>
        <c:axId val="4256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374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0.44248</cdr:x>
      <cdr:y>0.04688</cdr:y>
    </cdr:from>
    <cdr:to>
      <cdr:x>0.81416</cdr:x>
      <cdr:y>0.34364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3600400" y="216024"/>
          <a:ext cx="3024336" cy="1367668"/>
        </a:xfrm>
        <a:prstGeom xmlns:a="http://schemas.openxmlformats.org/drawingml/2006/main" prst="wedgeRectCallout">
          <a:avLst>
            <a:gd name="adj1" fmla="val -72919"/>
            <a:gd name="adj2" fmla="val 141289"/>
          </a:avLst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20.04.2017 г.</a:t>
          </a:r>
          <a:r>
            <a:rPr lang="ru-RU" sz="18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введение</a:t>
          </a:r>
          <a:r>
            <a:rPr lang="ru-RU" sz="1800" baseline="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aseline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порядка проведения </a:t>
          </a:r>
          <a:r>
            <a:rPr lang="ru-RU" sz="1800" baseline="0" dirty="0" err="1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трансфузионной</a:t>
          </a:r>
          <a:r>
            <a:rPr lang="ru-RU" sz="1800" baseline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терапии</a:t>
          </a:r>
          <a:endParaRPr lang="ru-RU" sz="1800" dirty="0">
            <a:solidFill>
              <a:srgbClr val="66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462C-D0E5-49BA-91D9-531BEFBF3015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C92E-7DB4-4C46-85F9-FCB58359C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3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9FA021-752F-4552-AA3A-FF1B5FDA098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\\srv\обмен\Фирменный стиль\Для применения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304482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ая соединительная линия 5"/>
          <p:cNvSpPr>
            <a:spLocks noChangeShapeType="1"/>
          </p:cNvSpPr>
          <p:nvPr userDrawn="1"/>
        </p:nvSpPr>
        <p:spPr bwMode="auto">
          <a:xfrm>
            <a:off x="514350" y="580526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Заголовок 33"/>
          <p:cNvSpPr>
            <a:spLocks noGrp="1"/>
          </p:cNvSpPr>
          <p:nvPr>
            <p:ph type="title"/>
          </p:nvPr>
        </p:nvSpPr>
        <p:spPr>
          <a:xfrm>
            <a:off x="4355976" y="1988840"/>
            <a:ext cx="424847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dirty="0" smtClean="0"/>
              <a:t>ЗаголовОК</a:t>
            </a:r>
            <a:br>
              <a:rPr lang="ru-RU" noProof="0" dirty="0" smtClean="0"/>
            </a:br>
            <a:r>
              <a:rPr lang="ru-RU" noProof="0" dirty="0" smtClean="0"/>
              <a:t>ПРЕЗЕНТАЦИИ</a:t>
            </a:r>
            <a:endParaRPr lang="ru-RU" noProof="0" dirty="0"/>
          </a:p>
        </p:txBody>
      </p:sp>
      <p:sp>
        <p:nvSpPr>
          <p:cNvPr id="23" name="Текст 7"/>
          <p:cNvSpPr>
            <a:spLocks noGrp="1"/>
          </p:cNvSpPr>
          <p:nvPr>
            <p:ph idx="1"/>
          </p:nvPr>
        </p:nvSpPr>
        <p:spPr>
          <a:xfrm>
            <a:off x="4355976" y="3284984"/>
            <a:ext cx="331236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2555776" y="5949281"/>
            <a:ext cx="475252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859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#Par928"/><Relationship Id="rId2" Type="http://schemas.openxmlformats.org/officeDocument/2006/relationships/hyperlink" Target="#Par335"/><Relationship Id="rId1" Type="http://schemas.openxmlformats.org/officeDocument/2006/relationships/slideLayout" Target="../slideLayouts/slideLayout2.xml"/><Relationship Id="rId4" Type="http://schemas.openxmlformats.org/officeDocument/2006/relationships/hyperlink" Target="#Par359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#Par397"/><Relationship Id="rId2" Type="http://schemas.openxmlformats.org/officeDocument/2006/relationships/hyperlink" Target="#Par405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143375" y="2143125"/>
            <a:ext cx="4714875" cy="2500313"/>
          </a:xfrm>
        </p:spPr>
        <p:txBody>
          <a:bodyPr/>
          <a:lstStyle/>
          <a:p>
            <a:pPr marL="0" indent="0"/>
            <a:r>
              <a:rPr lang="ru-RU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рисков, связанных с переливанием </a:t>
            </a:r>
            <a:r>
              <a:rPr lang="ru-RU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крови</a:t>
            </a:r>
            <a:endParaRPr lang="ru-RU" sz="40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1000125" y="5877272"/>
            <a:ext cx="7000875" cy="8640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отделением трансфузиологии КГБУЗ ККБ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Коршакевич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Сергеевна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4096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КОМПОНЕНТОВ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47977"/>
              </p:ext>
            </p:extLst>
          </p:nvPr>
        </p:nvGraphicFramePr>
        <p:xfrm>
          <a:off x="755576" y="908720"/>
          <a:ext cx="7560838" cy="2664296"/>
        </p:xfrm>
        <a:graphic>
          <a:graphicData uri="http://schemas.openxmlformats.org/drawingml/2006/table">
            <a:tbl>
              <a:tblPr/>
              <a:tblGrid>
                <a:gridCol w="2664295"/>
                <a:gridCol w="2656295"/>
                <a:gridCol w="2240248"/>
              </a:tblGrid>
              <a:tr h="730793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пакетов (протоколов)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Эритровзвесь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2701,259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2009,913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 тромбоцитов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2731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Криопреципитат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2070</a:t>
                      </a:r>
                      <a:r>
                        <a:rPr lang="en-US" sz="1800" b="1" i="0" u="none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5228,657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412907"/>
              </p:ext>
            </p:extLst>
          </p:nvPr>
        </p:nvGraphicFramePr>
        <p:xfrm>
          <a:off x="323528" y="3933056"/>
          <a:ext cx="4058334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57974"/>
              </p:ext>
            </p:extLst>
          </p:nvPr>
        </p:nvGraphicFramePr>
        <p:xfrm>
          <a:off x="4788024" y="3933056"/>
          <a:ext cx="40324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5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получения компонентов крови (в л и пакетах)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808397"/>
              </p:ext>
            </p:extLst>
          </p:nvPr>
        </p:nvGraphicFramePr>
        <p:xfrm>
          <a:off x="251520" y="3645024"/>
          <a:ext cx="4109492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912670"/>
              </p:ext>
            </p:extLst>
          </p:nvPr>
        </p:nvGraphicFramePr>
        <p:xfrm>
          <a:off x="4716016" y="3645024"/>
          <a:ext cx="4134916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13280"/>
              </p:ext>
            </p:extLst>
          </p:nvPr>
        </p:nvGraphicFramePr>
        <p:xfrm>
          <a:off x="1835696" y="1556792"/>
          <a:ext cx="5544615" cy="18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48205"/>
                <a:gridCol w="1848205"/>
                <a:gridCol w="1848205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Литры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Пакеты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6334,124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22660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5937,447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26186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5782,98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22482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5228,657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20708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полученных компонентов крови за 2017 г.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2016 г. снизился на 554,323 л (1774 пакетов)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11087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 литров ≡ 1800 доноров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1" y="115888"/>
            <a:ext cx="8568952" cy="8648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компонентов крови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403371"/>
              </p:ext>
            </p:extLst>
          </p:nvPr>
        </p:nvGraphicFramePr>
        <p:xfrm>
          <a:off x="827584" y="980728"/>
          <a:ext cx="74168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Выноска со стрелкой вниз 6"/>
          <p:cNvSpPr/>
          <p:nvPr/>
        </p:nvSpPr>
        <p:spPr>
          <a:xfrm>
            <a:off x="3531890" y="1106488"/>
            <a:ext cx="1715456" cy="1105952"/>
          </a:xfrm>
          <a:prstGeom prst="downArrowCallout">
            <a:avLst>
              <a:gd name="adj1" fmla="val 17105"/>
              <a:gd name="adj2" fmla="val 26316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отделения трансфузиологии</a:t>
            </a:r>
          </a:p>
        </p:txBody>
      </p:sp>
    </p:spTree>
    <p:extLst>
      <p:ext uri="{BB962C8B-B14F-4D97-AF65-F5344CB8AC3E}">
        <p14:creationId xmlns:p14="http://schemas.microsoft.com/office/powerpoint/2010/main" val="4173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32"/>
            <a:ext cx="8229600" cy="762372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доноров-родственников</a:t>
            </a:r>
            <a:endParaRPr lang="ru-RU" sz="3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85367"/>
              </p:ext>
            </p:extLst>
          </p:nvPr>
        </p:nvGraphicFramePr>
        <p:xfrm>
          <a:off x="2051720" y="836712"/>
          <a:ext cx="5153141" cy="5915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941"/>
                <a:gridCol w="346934"/>
                <a:gridCol w="346934"/>
                <a:gridCol w="336760"/>
                <a:gridCol w="346934"/>
                <a:gridCol w="346934"/>
                <a:gridCol w="347442"/>
                <a:gridCol w="347442"/>
                <a:gridCol w="347442"/>
                <a:gridCol w="360670"/>
                <a:gridCol w="360670"/>
                <a:gridCol w="346934"/>
                <a:gridCol w="269104"/>
              </a:tblGrid>
              <a:tr h="1369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Отделения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ОАР № 1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ОАР № 2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ОАР № 3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ОАР № 4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Гематология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Кардиохирургия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Гастроэнтеро-логия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Нейрохирургия 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ЧЛХ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Торакальная хирургия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Проктология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Сосудистая хирургия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Кардиологии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№ 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Гемодиализ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 № 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Гнойная хирургия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Ортопедия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Ожоговая хирургия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Соч. травма</a:t>
                      </a:r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</a:t>
                      </a:r>
                      <a:endParaRPr lang="ru-RU" sz="1000" b="1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725" marR="37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9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27984" y="1196752"/>
            <a:ext cx="4419600" cy="4608513"/>
          </a:xfrm>
        </p:spPr>
        <p:txBody>
          <a:bodyPr>
            <a:normAutofit/>
          </a:bodyPr>
          <a:lstStyle/>
          <a:p>
            <a:pPr marL="0" indent="442913" algn="just">
              <a:buNone/>
              <a:defRPr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обоснованного использования компонентов крови был разработан «Порядок проведения трансфузионной терапии», в котором отражено проведение трансфузий в различных ситуациях, действия сотрудников при возникновении посттрансфузионных реакций и осложнений, а также оформление трансфузионной терапии в истории болезни</a:t>
            </a:r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691"/>
            <a:ext cx="409575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трансфузий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765716"/>
              </p:ext>
            </p:extLst>
          </p:nvPr>
        </p:nvGraphicFramePr>
        <p:xfrm>
          <a:off x="467544" y="1700808"/>
          <a:ext cx="81369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4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проведения трансфузий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гг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43097"/>
              </p:ext>
            </p:extLst>
          </p:nvPr>
        </p:nvGraphicFramePr>
        <p:xfrm>
          <a:off x="395536" y="1844824"/>
          <a:ext cx="8496943" cy="4320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792088"/>
                <a:gridCol w="1173415"/>
                <a:gridCol w="842809"/>
                <a:gridCol w="1270783"/>
                <a:gridCol w="889457"/>
                <a:gridCol w="1224135"/>
              </a:tblGrid>
              <a:tr h="44534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Дозы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Литры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Дозы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Литры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Дозы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Литры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3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Эритроцитная</a:t>
                      </a: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масса и </a:t>
                      </a:r>
                      <a:r>
                        <a:rPr lang="ru-RU" sz="2000" dirty="0" err="1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эритро-цитная</a:t>
                      </a: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взвесь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8861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2695,941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9357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</a:t>
                      </a: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8796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Плазма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10511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2780,11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10073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2433</a:t>
                      </a: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8348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en-US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0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</a:t>
                      </a:r>
                      <a:r>
                        <a:rPr lang="ru-RU" sz="2000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-концентрат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6287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378,12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6621</a:t>
                      </a: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2494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433,420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8754</a:t>
                      </a: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2731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500,825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Криопреципитат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9,88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11,16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16,66</a:t>
                      </a:r>
                      <a:endParaRPr lang="ru-RU" sz="20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26124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5864,051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5728,465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20708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5190,647</a:t>
                      </a:r>
                      <a:endParaRPr lang="ru-RU" sz="20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0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объемов трансфузий в 2016 г.</a:t>
            </a:r>
            <a:endParaRPr lang="ru-RU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817691"/>
              </p:ext>
            </p:extLst>
          </p:nvPr>
        </p:nvGraphicFramePr>
        <p:xfrm>
          <a:off x="251520" y="1196752"/>
          <a:ext cx="85896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7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объемов трансфузий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гг.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/>
          <a:stretch/>
        </p:blipFill>
        <p:spPr bwMode="auto">
          <a:xfrm>
            <a:off x="0" y="1844824"/>
            <a:ext cx="9036496" cy="45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1196" y="4293096"/>
            <a:ext cx="8229600" cy="2164898"/>
          </a:xfrm>
          <a:ln w="571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И БЕЗОПАСНОСТИ МЕДИЦИНСКОЙ </a:t>
            </a:r>
            <a:r>
              <a:rPr lang="ru-RU" sz="4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4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332656"/>
            <a:ext cx="6696744" cy="17543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рисков, связанных с переливанием </a:t>
            </a:r>
            <a:r>
              <a:rPr lang="ru-RU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sz="3600" b="1" dirty="0">
              <a:solidFill>
                <a:srgbClr val="6633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597234" y="2451957"/>
            <a:ext cx="2157524" cy="14275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313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6697663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Трансфузиологическая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ККБ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27641"/>
              </p:ext>
            </p:extLst>
          </p:nvPr>
        </p:nvGraphicFramePr>
        <p:xfrm>
          <a:off x="539552" y="2708920"/>
          <a:ext cx="81369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172976"/>
              </p:ext>
            </p:extLst>
          </p:nvPr>
        </p:nvGraphicFramePr>
        <p:xfrm>
          <a:off x="755576" y="1628800"/>
          <a:ext cx="763284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229"/>
                <a:gridCol w="944270"/>
                <a:gridCol w="944270"/>
                <a:gridCol w="944270"/>
                <a:gridCol w="944270"/>
                <a:gridCol w="944270"/>
                <a:gridCol w="944270"/>
              </a:tblGrid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24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4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4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4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24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24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24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24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6,24</a:t>
                      </a:r>
                      <a:endParaRPr lang="ru-RU" sz="24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7,08</a:t>
                      </a:r>
                      <a:endParaRPr lang="ru-RU" sz="24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24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6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16633"/>
            <a:ext cx="4968875" cy="11521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компонентов крови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29713"/>
              </p:ext>
            </p:extLst>
          </p:nvPr>
        </p:nvGraphicFramePr>
        <p:xfrm>
          <a:off x="323528" y="1412776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61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988"/>
            <a:ext cx="7011987" cy="620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списания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802462"/>
              </p:ext>
            </p:extLst>
          </p:nvPr>
        </p:nvGraphicFramePr>
        <p:xfrm>
          <a:off x="467544" y="980729"/>
          <a:ext cx="806489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8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 списание компонентов крови (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2017 гг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83072"/>
              </p:ext>
            </p:extLst>
          </p:nvPr>
        </p:nvGraphicFramePr>
        <p:xfrm>
          <a:off x="179512" y="1556792"/>
          <a:ext cx="8686804" cy="4915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648072"/>
                <a:gridCol w="576064"/>
                <a:gridCol w="360040"/>
                <a:gridCol w="576064"/>
                <a:gridCol w="576064"/>
                <a:gridCol w="394001"/>
                <a:gridCol w="686119"/>
                <a:gridCol w="504056"/>
                <a:gridCol w="451401"/>
                <a:gridCol w="628719"/>
                <a:gridCol w="576064"/>
                <a:gridCol w="360040"/>
                <a:gridCol w="625985"/>
                <a:gridCol w="547192"/>
                <a:gridCol w="312827"/>
              </a:tblGrid>
              <a:tr h="2210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Ком-</a:t>
                      </a:r>
                      <a:r>
                        <a:rPr lang="ru-RU" sz="1400" dirty="0" err="1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понен</a:t>
                      </a: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-ты крови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полу-</a:t>
                      </a:r>
                      <a:r>
                        <a:rPr lang="ru-RU" sz="1400" dirty="0" err="1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чение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списание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полу-</a:t>
                      </a:r>
                      <a:r>
                        <a:rPr lang="ru-RU" sz="1400" dirty="0" err="1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чение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списание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полу-</a:t>
                      </a:r>
                      <a:r>
                        <a:rPr lang="ru-RU" sz="1400" dirty="0" err="1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чение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списание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полу-чение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списание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полу-чение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списание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Эритроцитарная взвесь, л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2271,01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238,76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10,51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2753,478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84,908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3,08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2775,475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64,857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2,37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2880,675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51,391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27014,259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18,585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СЗП, л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3036,52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31,17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1,03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3132,53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24,185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0,77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2398,942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29,005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2457,725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18,415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2009,913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19,335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Кон-центрат тромбо-цитов, доз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5518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7282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6302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6668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8775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Криопреципитат, доз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3,24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9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11188" y="1340768"/>
            <a:ext cx="8013700" cy="3816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условий хранения и транспортировки компонентов крови в ККБ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2"/>
          <p:cNvGrpSpPr>
            <a:grpSpLocks/>
          </p:cNvGrpSpPr>
          <p:nvPr/>
        </p:nvGrpSpPr>
        <p:grpSpPr bwMode="auto">
          <a:xfrm>
            <a:off x="234303" y="858237"/>
            <a:ext cx="8775700" cy="5573713"/>
            <a:chOff x="251520" y="1196753"/>
            <a:chExt cx="8775700" cy="5574058"/>
          </a:xfrm>
        </p:grpSpPr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96753"/>
              <a:ext cx="4800532" cy="360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645024"/>
              <a:ext cx="4167188" cy="312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0" y="1041376"/>
            <a:ext cx="3627438" cy="16303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нормативных требований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048500" cy="10801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ОТДЕЛЕНИЯ ТРАНСФУЗИОЛОГИИ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13588"/>
              </p:ext>
            </p:extLst>
          </p:nvPr>
        </p:nvGraphicFramePr>
        <p:xfrm>
          <a:off x="3203848" y="1268760"/>
          <a:ext cx="270192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92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1749" name="Группа 2"/>
          <p:cNvGrpSpPr>
            <a:grpSpLocks/>
          </p:cNvGrpSpPr>
          <p:nvPr/>
        </p:nvGrpSpPr>
        <p:grpSpPr bwMode="auto">
          <a:xfrm>
            <a:off x="246063" y="1844675"/>
            <a:ext cx="8620125" cy="4500563"/>
            <a:chOff x="225458" y="2161006"/>
            <a:chExt cx="8620762" cy="4500563"/>
          </a:xfrm>
        </p:grpSpPr>
        <p:pic>
          <p:nvPicPr>
            <p:cNvPr id="31750" name="Picture 2" descr="O:\5_СИСТЕМА МЕНЕДЖМЕНТА КАЧЕСТВА\16 ФОТО\ОТДЕЛЕНИЕ ТРАНСФУЗИОЛОГИИ\ВИЗУАЛИЗАЦИЯ\ДО ВИЗУАЛИЗАЦИИ 2015-06-30\20150630_10232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8" t="5969" r="4477"/>
            <a:stretch>
              <a:fillRect/>
            </a:stretch>
          </p:blipFill>
          <p:spPr bwMode="auto">
            <a:xfrm>
              <a:off x="6660232" y="2161006"/>
              <a:ext cx="2185988" cy="450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4" descr="Z:\5_СИСТЕМА МЕНЕДЖМЕНТА КАЧЕСТВА\16 ФОТО\ОТДЕЛЕНИЕ ТРАНСФУЗИОЛОГИИ\ВИЗУАЛИЗАЦИЯ\ПОСЛЕ 2015-07-15\IMG_529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3" t="17473" b="10335"/>
            <a:stretch>
              <a:fillRect/>
            </a:stretch>
          </p:blipFill>
          <p:spPr bwMode="auto">
            <a:xfrm>
              <a:off x="2195736" y="2161006"/>
              <a:ext cx="4257675" cy="242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4" descr="C:\Users\1\Desktop\Без имени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58" y="4106200"/>
              <a:ext cx="3410438" cy="255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69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624735" cy="93610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ОТДЕЛЕНИЯ ТРАНСФУЗИОЛОГИИ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0086"/>
              </p:ext>
            </p:extLst>
          </p:nvPr>
        </p:nvGraphicFramePr>
        <p:xfrm>
          <a:off x="3016250" y="1196975"/>
          <a:ext cx="32035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57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73" name="Picture 5" descr="Z:\5_СИСТЕМА МЕНЕДЖМЕНТА КАЧЕСТВА\16 ФОТО\ОТДЕЛЕНИЕ ТРАНСФУЗИОЛОГИИ\ВИЗУАЛИЗАЦИЯ\ПОСЛЕ 2015-07-15\IMG_5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"/>
          <a:stretch>
            <a:fillRect/>
          </a:stretch>
        </p:blipFill>
        <p:spPr bwMode="auto">
          <a:xfrm>
            <a:off x="692150" y="2060575"/>
            <a:ext cx="3471863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Группа 2"/>
          <p:cNvGrpSpPr>
            <a:grpSpLocks/>
          </p:cNvGrpSpPr>
          <p:nvPr/>
        </p:nvGrpSpPr>
        <p:grpSpPr bwMode="auto">
          <a:xfrm>
            <a:off x="236538" y="1773238"/>
            <a:ext cx="8707437" cy="4675187"/>
            <a:chOff x="236719" y="2081245"/>
            <a:chExt cx="8707603" cy="4674674"/>
          </a:xfrm>
        </p:grpSpPr>
        <p:pic>
          <p:nvPicPr>
            <p:cNvPr id="32775" name="Picture 5" descr="Z:\5_СИСТЕМА МЕНЕДЖМЕНТА КАЧЕСТВА\16 ФОТО\ОТДЕЛЕНИЕ ТРАНСФУЗИОЛОГИИ\ВИЗУАЛИЗАЦИЯ\ПОСЛЕ 2015-07-15\IMG_534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"/>
            <a:stretch>
              <a:fillRect/>
            </a:stretch>
          </p:blipFill>
          <p:spPr bwMode="auto">
            <a:xfrm>
              <a:off x="691659" y="2081245"/>
              <a:ext cx="3471619" cy="258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" t="13521" r="5727" b="11884"/>
            <a:stretch>
              <a:fillRect/>
            </a:stretch>
          </p:blipFill>
          <p:spPr bwMode="auto">
            <a:xfrm>
              <a:off x="4788247" y="2234959"/>
              <a:ext cx="4156075" cy="450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" descr="Z:\5_СИСТЕМА МЕНЕДЖМЕНТА КАЧЕСТВА\16 ФОТО\ОТДЕЛЕНИЕ ТРАНСФУЗИОЛОГИИ\ВИЗУАЛИЗАЦИЯ\ПОСЛЕ 2015-07-15\IMG_532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99" b="2"/>
            <a:stretch>
              <a:fillRect/>
            </a:stretch>
          </p:blipFill>
          <p:spPr bwMode="auto">
            <a:xfrm>
              <a:off x="236719" y="4485240"/>
              <a:ext cx="4381500" cy="2270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05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67" y="868000"/>
            <a:ext cx="3503687" cy="262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b="3403"/>
          <a:stretch>
            <a:fillRect/>
          </a:stretch>
        </p:blipFill>
        <p:spPr bwMode="auto">
          <a:xfrm>
            <a:off x="5220072" y="3964344"/>
            <a:ext cx="3457079" cy="260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56035"/>
              </p:ext>
            </p:extLst>
          </p:nvPr>
        </p:nvGraphicFramePr>
        <p:xfrm>
          <a:off x="2699792" y="188640"/>
          <a:ext cx="32035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57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68000"/>
            <a:ext cx="4176465" cy="569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88832" cy="8638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ОТДЕЛЕНИЯ ТРАНСФУЗИОЛОГИИ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31229"/>
              </p:ext>
            </p:extLst>
          </p:nvPr>
        </p:nvGraphicFramePr>
        <p:xfrm>
          <a:off x="0" y="1125538"/>
          <a:ext cx="9144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4821" name="Группа 3"/>
          <p:cNvGrpSpPr>
            <a:grpSpLocks/>
          </p:cNvGrpSpPr>
          <p:nvPr/>
        </p:nvGrpSpPr>
        <p:grpSpPr bwMode="auto">
          <a:xfrm>
            <a:off x="60325" y="1700213"/>
            <a:ext cx="8966200" cy="4808537"/>
            <a:chOff x="60325" y="2000250"/>
            <a:chExt cx="8966200" cy="4808538"/>
          </a:xfrm>
        </p:grpSpPr>
        <p:pic>
          <p:nvPicPr>
            <p:cNvPr id="34822" name="Picture 2" descr="Z:\5_СИСТЕМА МЕНЕДЖМЕНТА КАЧЕСТВА\16 ФОТО\ОТДЕЛЕНИЕ ТРАНСФУЗИОЛОГИИ\ВИЗУАЛИЗАЦИЯ\ПОСЛЕ 2015-07-15\IMG_534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0" t="10912" r="4201" b="5072"/>
            <a:stretch>
              <a:fillRect/>
            </a:stretch>
          </p:blipFill>
          <p:spPr bwMode="auto">
            <a:xfrm>
              <a:off x="3984625" y="2012950"/>
              <a:ext cx="5041900" cy="353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4" descr="Z:\5_СИСТЕМА МЕНЕДЖМЕНТА КАЧЕСТВА\16 ФОТО\ОТДЕЛЕНИЕ ТРАНСФУЗИОЛОГИИ\ВИЗУАЛИЗАЦИЯ\ПОСЛЕ 2015-07-15\IMG_534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32249" r="7001" b="28751"/>
            <a:stretch>
              <a:fillRect/>
            </a:stretch>
          </p:blipFill>
          <p:spPr bwMode="auto">
            <a:xfrm>
              <a:off x="60325" y="2000250"/>
              <a:ext cx="3852863" cy="235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5" descr="Z:\5_СИСТЕМА МЕНЕДЖМЕНТА КАЧЕСТВА\16 ФОТО\ОТДЕЛЕНИЕ ТРАНСФУЗИОЛОГИИ\ВИЗУАЛИЗАЦИЯ\ПОСЛЕ 2015-07-15\IMG_534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35577" r="29732" b="24423"/>
            <a:stretch>
              <a:fillRect/>
            </a:stretch>
          </p:blipFill>
          <p:spPr bwMode="auto">
            <a:xfrm>
              <a:off x="65088" y="4419600"/>
              <a:ext cx="3863975" cy="238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2" descr="Z:\5_СИСТЕМА МЕНЕДЖМЕНТА КАЧЕСТВА\16 ФОТО\ОТДЕЛЕНИЕ ТРАНСФУЗИОЛОГИИ\ВИЗУАЛИЗАЦИЯ\ПОСЛЕ 2015-07-15\IMG_533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8" b="29167"/>
            <a:stretch>
              <a:fillRect/>
            </a:stretch>
          </p:blipFill>
          <p:spPr bwMode="auto">
            <a:xfrm>
              <a:off x="3491881" y="5301208"/>
              <a:ext cx="4248471" cy="150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2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496944" cy="374441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системы качества и безопасности по разделу «Профилактика рисков, связанных с переливанием донорской крови и её компонентов, препаратов из донорской крови</a:t>
            </a:r>
            <a:r>
              <a:rPr lang="ru-RU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13304"/>
            <a:ext cx="4021093" cy="532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964248" cy="527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4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пробирок </a:t>
            </a:r>
            <a:b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ККБ</a:t>
            </a:r>
          </a:p>
        </p:txBody>
      </p:sp>
      <p:pic>
        <p:nvPicPr>
          <p:cNvPr id="5" name="Picture 2" descr="\\srv-fs\profile\tranfuz\Desktop\Фото  лекции\WP_20161206_13_49_43_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8" t="14281" r="23509" b="9006"/>
          <a:stretch>
            <a:fillRect/>
          </a:stretch>
        </p:blipFill>
        <p:spPr bwMode="auto">
          <a:xfrm>
            <a:off x="2578100" y="1700213"/>
            <a:ext cx="243046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srv-fs\profile\tranfuz\Desktop\Фото  лекции\WP_20161206_13_50_31_Smar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20029" r="20868" b="10318"/>
          <a:stretch>
            <a:fillRect/>
          </a:stretch>
        </p:blipFill>
        <p:spPr>
          <a:xfrm>
            <a:off x="5337175" y="1662113"/>
            <a:ext cx="3509963" cy="2227262"/>
          </a:xfrm>
          <a:noFill/>
        </p:spPr>
      </p:pic>
      <p:pic>
        <p:nvPicPr>
          <p:cNvPr id="8" name="Picture 2" descr="\\srv-fs\profile\tranfuz\Desktop\Фото  лекции\WP_20161206_13_51_08_Sm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7840" r="8224" b="65723"/>
          <a:stretch>
            <a:fillRect/>
          </a:stretch>
        </p:blipFill>
        <p:spPr bwMode="auto">
          <a:xfrm>
            <a:off x="179388" y="2033588"/>
            <a:ext cx="220662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\\srv-fs\profile\tranfuz\Desktop\Фото  лекции\WP_20161206_13_51_24_Sm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34995" r="40977" b="46947"/>
          <a:stretch>
            <a:fillRect/>
          </a:stretch>
        </p:blipFill>
        <p:spPr bwMode="auto">
          <a:xfrm>
            <a:off x="4276725" y="4165600"/>
            <a:ext cx="418941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srv-fs\profile\tranfuz\Desktop\Фото  лекции\WP_20161206_13_52_14_Sm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r="19785" b="3313"/>
          <a:stretch>
            <a:fillRect/>
          </a:stretch>
        </p:blipFill>
        <p:spPr bwMode="auto">
          <a:xfrm>
            <a:off x="323850" y="3797300"/>
            <a:ext cx="2787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069975" y="1573213"/>
            <a:ext cx="6022975" cy="4697412"/>
            <a:chOff x="1069655" y="1573407"/>
            <a:chExt cx="6022623" cy="4696559"/>
          </a:xfrm>
        </p:grpSpPr>
        <p:sp>
          <p:nvSpPr>
            <p:cNvPr id="4" name="Дуга 3"/>
            <p:cNvSpPr/>
            <p:nvPr/>
          </p:nvSpPr>
          <p:spPr>
            <a:xfrm>
              <a:off x="1282368" y="2024175"/>
              <a:ext cx="1103249" cy="655518"/>
            </a:xfrm>
            <a:prstGeom prst="arc">
              <a:avLst>
                <a:gd name="adj1" fmla="val 16200000"/>
                <a:gd name="adj2" fmla="val 1614528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5508046" y="4858935"/>
              <a:ext cx="1584232" cy="1063432"/>
            </a:xfrm>
            <a:prstGeom prst="arc">
              <a:avLst>
                <a:gd name="adj1" fmla="val 16200000"/>
                <a:gd name="adj2" fmla="val 1614528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2953908" y="1662291"/>
              <a:ext cx="2054105" cy="1837991"/>
            </a:xfrm>
            <a:prstGeom prst="arc">
              <a:avLst>
                <a:gd name="adj1" fmla="val 16200000"/>
                <a:gd name="adj2" fmla="val 1614528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>
              <a:off x="5160404" y="1573407"/>
              <a:ext cx="1679477" cy="1395159"/>
            </a:xfrm>
            <a:prstGeom prst="arc">
              <a:avLst>
                <a:gd name="adj1" fmla="val 16200000"/>
                <a:gd name="adj2" fmla="val 1614528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>
              <a:off x="1069655" y="5206534"/>
              <a:ext cx="1584232" cy="1063432"/>
            </a:xfrm>
            <a:prstGeom prst="arc">
              <a:avLst>
                <a:gd name="adj1" fmla="val 16200000"/>
                <a:gd name="adj2" fmla="val 1614528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258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116632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остатков </a:t>
            </a:r>
            <a:r>
              <a:rPr lang="ru-RU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трансфузионных</a:t>
            </a:r>
            <a:r>
              <a:rPr lang="ru-RU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</a:t>
            </a:r>
            <a:endParaRPr lang="ru-RU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Desktop\DSC004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7"/>
          <a:stretch/>
        </p:blipFill>
        <p:spPr bwMode="auto">
          <a:xfrm>
            <a:off x="1403648" y="1772816"/>
            <a:ext cx="6300192" cy="39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09288" y="116632"/>
            <a:ext cx="82296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трансфузионных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 descr="\\srv-fs\profile\tranfuz\Desktop\Фото  лекции\WP_20161206_13_52_45_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r="19514"/>
          <a:stretch>
            <a:fillRect/>
          </a:stretch>
        </p:blipFill>
        <p:spPr bwMode="auto">
          <a:xfrm>
            <a:off x="1835150" y="1700213"/>
            <a:ext cx="548798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пробирок (правильно)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96" y="332656"/>
            <a:ext cx="3495293" cy="619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пациентов при поступлении и обеспечение их безопасности при трансфузиях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92450" y="3211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Этикетки для маркировки пробирок</a:t>
            </a:r>
            <a:endParaRPr lang="ru-RU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746452"/>
              </p:ext>
            </p:extLst>
          </p:nvPr>
        </p:nvGraphicFramePr>
        <p:xfrm>
          <a:off x="251520" y="1604841"/>
          <a:ext cx="4392488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</a:tblGrid>
              <a:tr h="1630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пациента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идентификационный № ИБ                          дата забора крови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крови,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-фактор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подпись м/с, проводившей забор крови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59002"/>
              </p:ext>
            </p:extLst>
          </p:nvPr>
        </p:nvGraphicFramePr>
        <p:xfrm>
          <a:off x="4860032" y="1628800"/>
          <a:ext cx="4104630" cy="1727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630"/>
              </a:tblGrid>
              <a:tr h="1727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пациента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идентификационый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ИБ    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забора крови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крови,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-фактор (прописью), фенотип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подпись м/с, проводившей забор крови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59591"/>
              </p:ext>
            </p:extLst>
          </p:nvPr>
        </p:nvGraphicFramePr>
        <p:xfrm>
          <a:off x="2411760" y="4149080"/>
          <a:ext cx="4503490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3490"/>
              </a:tblGrid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ЛПУ, отделение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реципиента (полностью)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идентификационный № ИБ                   дата и время забора крови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крови,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-фактор (прописью), фенотип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___________________________________________________________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подпись м/с, проводившей забор крови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582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определений групп крови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расхождений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при определении групп крови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29710"/>
              </p:ext>
            </p:extLst>
          </p:nvPr>
        </p:nvGraphicFramePr>
        <p:xfrm>
          <a:off x="467544" y="2708920"/>
          <a:ext cx="8218487" cy="1891337"/>
        </p:xfrm>
        <a:graphic>
          <a:graphicData uri="http://schemas.openxmlformats.org/drawingml/2006/table">
            <a:tbl>
              <a:tblPr/>
              <a:tblGrid>
                <a:gridCol w="3153357"/>
                <a:gridCol w="1225564"/>
                <a:gridCol w="1225564"/>
                <a:gridCol w="1307001"/>
                <a:gridCol w="1307001"/>
              </a:tblGrid>
              <a:tr h="4334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исследований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21862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расхождений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количества исследований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0,78%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3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0"/>
            <a:ext cx="4897437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расхождения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640905"/>
              </p:ext>
            </p:extLst>
          </p:nvPr>
        </p:nvGraphicFramePr>
        <p:xfrm>
          <a:off x="323528" y="1268760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6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357383"/>
            <a:ext cx="3094002" cy="1728192"/>
          </a:xfrm>
          <a:ln w="762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качества и безопасности медицинской помощи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24" y="260648"/>
            <a:ext cx="2736304" cy="1152128"/>
          </a:xfrm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система донорства, учёта и регистрации донорской крови и ее компонентов 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20072" y="5566350"/>
            <a:ext cx="3312368" cy="1008112"/>
          </a:xfrm>
          <a:prstGeom prst="rect">
            <a:avLst/>
          </a:prstGeom>
          <a:ln w="57150"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информирования пациентов (информированное согласие на трансфузию)</a:t>
            </a:r>
            <a:endParaRPr lang="ru-RU" sz="1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8594" y="1761426"/>
            <a:ext cx="2304256" cy="110980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функционирование службы крови в ККБ 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2650" y="5547994"/>
            <a:ext cx="3600400" cy="1003548"/>
          </a:xfrm>
          <a:prstGeom prst="rect">
            <a:avLst/>
          </a:prstGeom>
          <a:ln w="57150"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пациентов при поступлении и обеспечение их безопасности при трансфузиях </a:t>
            </a:r>
            <a:endParaRPr lang="ru-RU" sz="1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8594" y="3645024"/>
            <a:ext cx="2146478" cy="1309063"/>
          </a:xfrm>
          <a:prstGeom prst="rect">
            <a:avLst/>
          </a:prstGeom>
          <a:ln w="57150"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условий хранения и транспортировки компонентов крови в ККБ</a:t>
            </a:r>
            <a:endParaRPr lang="ru-RU" sz="1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07591" y="260648"/>
            <a:ext cx="2772293" cy="1656184"/>
          </a:xfrm>
          <a:prstGeom prst="rect">
            <a:avLst/>
          </a:prstGeom>
          <a:ln w="57150"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ККБ специального оборудования/расходных материалов для профилактики осложнений </a:t>
            </a:r>
            <a:endParaRPr lang="ru-RU" sz="1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58188" y="260648"/>
            <a:ext cx="1800200" cy="1450404"/>
          </a:xfrm>
          <a:prstGeom prst="rect">
            <a:avLst/>
          </a:prstGeom>
          <a:ln w="57150"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утилизации компонентов крови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19594" y="3631282"/>
            <a:ext cx="2960290" cy="1793741"/>
          </a:xfrm>
          <a:prstGeom prst="rect">
            <a:avLst/>
          </a:prstGeom>
          <a:ln w="57150"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при подборе компонентов крови особым группам реципиентов (индивидуальный подбор компонентов крови)</a:t>
            </a:r>
            <a:endParaRPr lang="ru-RU" sz="1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01589" y="2332648"/>
            <a:ext cx="2584296" cy="749205"/>
          </a:xfrm>
          <a:prstGeom prst="rect">
            <a:avLst/>
          </a:prstGeom>
          <a:ln w="57150"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медицинской документации </a:t>
            </a:r>
            <a:endParaRPr lang="ru-RU" sz="1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771800" y="1412776"/>
            <a:ext cx="504056" cy="9198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1"/>
          </p:cNvCxnSpPr>
          <p:nvPr/>
        </p:nvCxnSpPr>
        <p:spPr>
          <a:xfrm flipH="1" flipV="1">
            <a:off x="1281833" y="2920948"/>
            <a:ext cx="1417959" cy="3005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1"/>
            <a:endCxn id="7" idx="3"/>
          </p:cNvCxnSpPr>
          <p:nvPr/>
        </p:nvCxnSpPr>
        <p:spPr>
          <a:xfrm flipH="1">
            <a:off x="2355072" y="3221479"/>
            <a:ext cx="344720" cy="10780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6" idx="0"/>
          </p:cNvCxnSpPr>
          <p:nvPr/>
        </p:nvCxnSpPr>
        <p:spPr>
          <a:xfrm flipH="1">
            <a:off x="2512850" y="4085575"/>
            <a:ext cx="1733943" cy="14624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</p:cNvCxnSpPr>
          <p:nvPr/>
        </p:nvCxnSpPr>
        <p:spPr>
          <a:xfrm>
            <a:off x="4246793" y="4085575"/>
            <a:ext cx="1311595" cy="14807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3"/>
            <a:endCxn id="10" idx="1"/>
          </p:cNvCxnSpPr>
          <p:nvPr/>
        </p:nvCxnSpPr>
        <p:spPr>
          <a:xfrm>
            <a:off x="5793794" y="3221479"/>
            <a:ext cx="225800" cy="13066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3"/>
            <a:endCxn id="11" idx="1"/>
          </p:cNvCxnSpPr>
          <p:nvPr/>
        </p:nvCxnSpPr>
        <p:spPr>
          <a:xfrm flipV="1">
            <a:off x="5793794" y="2707251"/>
            <a:ext cx="507795" cy="5142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8" idx="1"/>
          </p:cNvCxnSpPr>
          <p:nvPr/>
        </p:nvCxnSpPr>
        <p:spPr>
          <a:xfrm flipV="1">
            <a:off x="5220072" y="1088740"/>
            <a:ext cx="987519" cy="122758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0"/>
            <a:endCxn id="9" idx="2"/>
          </p:cNvCxnSpPr>
          <p:nvPr/>
        </p:nvCxnSpPr>
        <p:spPr>
          <a:xfrm flipV="1">
            <a:off x="4246793" y="1711052"/>
            <a:ext cx="411495" cy="64633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0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77281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расхождений результатов при определении групп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60902"/>
              </p:ext>
            </p:extLst>
          </p:nvPr>
        </p:nvGraphicFramePr>
        <p:xfrm>
          <a:off x="179512" y="2420888"/>
          <a:ext cx="8784975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907"/>
                <a:gridCol w="1144397"/>
                <a:gridCol w="648072"/>
                <a:gridCol w="1130944"/>
                <a:gridCol w="669256"/>
                <a:gridCol w="1224136"/>
                <a:gridCol w="648072"/>
                <a:gridCol w="1152128"/>
                <a:gridCol w="576063"/>
              </a:tblGrid>
              <a:tr h="37456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7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 </a:t>
                      </a:r>
                      <a:endParaRPr lang="ru-RU" sz="1800" b="1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9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 err="1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Трудноопреде-ляемые</a:t>
                      </a:r>
                      <a:r>
                        <a:rPr lang="ru-RU" sz="1800" u="none" strike="noStrike" dirty="0" smtClean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крови</a:t>
                      </a:r>
                      <a:endParaRPr lang="ru-RU" sz="1800" b="1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2,34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7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идентификация</a:t>
                      </a:r>
                      <a:endParaRPr lang="ru-RU" sz="1800" b="1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i="0" u="none" strike="noStrike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7,02</a:t>
                      </a:r>
                      <a:endParaRPr lang="ru-RU" sz="1800" b="0" i="0" u="none" strike="noStrike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0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70338"/>
              </p:ext>
            </p:extLst>
          </p:nvPr>
        </p:nvGraphicFramePr>
        <p:xfrm>
          <a:off x="179512" y="1052736"/>
          <a:ext cx="8856984" cy="5504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3"/>
                <a:gridCol w="595108"/>
                <a:gridCol w="2141196"/>
                <a:gridCol w="567137"/>
                <a:gridCol w="2220741"/>
                <a:gridCol w="560792"/>
                <a:gridCol w="2195947"/>
              </a:tblGrid>
              <a:tr h="1419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2018 г.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2018 г.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2018 г.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расхождения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расхождения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расхождения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АРО 2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АРО 3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АРО 4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 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КХО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Перепутывание пациентов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 1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 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 3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 4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Тор. хир.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Урол.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Хр. г/д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интерпретация/ перепутывание пациентов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НХО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Пульм.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ЧЛХ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ГХО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ЛОР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интерпретация</a:t>
                      </a:r>
                      <a:endParaRPr lang="ru-RU" sz="12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8" marR="397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расхождения, 2018 г.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kolaevanm\Downloads\IMG_3772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87362"/>
            <a:ext cx="3857625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C:\Users\pokhabova\Desktop\14.02.17\ФОТО\DSC_0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2637"/>
            <a:ext cx="4445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908720"/>
            <a:ext cx="4445000" cy="17862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пациента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484313"/>
            <a:ext cx="8596313" cy="4032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информирования пациентов (информированное согласие на </a:t>
            </a: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переливание компонентов крови)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72819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ФМБА РФ №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от 30.03.2007 г.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добровольном информированном согласии на медицинское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вмешательство» (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«Инструкцией 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заполнению бланков добровольного информированного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согласия»)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3168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Заполнение бланка информированного добровольного согласия на оперативное вмешательство, в </a:t>
            </a:r>
            <a:r>
              <a:rPr lang="ru-RU" sz="24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переливание крови и ее компонентов.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 tooltip="Ссылка на текущий документ"/>
              </a:rPr>
              <a:t>Приложение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 tooltip="Ссылка на текущий документ"/>
              </a:rPr>
              <a:t>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 tooltip="Ссылка на текущий документ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Паспортная часть бланка заполняется согласно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 tooltip="Ссылка на текущий документ"/>
              </a:rPr>
              <a:t>пункту II.1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настоящей Инструкции.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 tooltip="Ссылка на текущий документ"/>
              </a:rPr>
              <a:t>строке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«Добровольно 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 свое согласие на проведение мне (представляемому) операции</a:t>
            </a:r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:» 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название медицинского вмешательства. </a:t>
            </a:r>
            <a:endParaRPr lang="ru-RU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: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0"/>
            <a:ext cx="442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148263" y="476250"/>
            <a:ext cx="1636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140200" y="620713"/>
            <a:ext cx="86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7" name="Прямоугольник 7"/>
          <p:cNvSpPr>
            <a:spLocks noChangeArrowheads="1"/>
          </p:cNvSpPr>
          <p:nvPr/>
        </p:nvSpPr>
        <p:spPr bwMode="auto">
          <a:xfrm>
            <a:off x="3387725" y="2795588"/>
            <a:ext cx="2316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 2" pitchFamily="18" charset="2"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переливание компонентов крови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87725" y="3036888"/>
            <a:ext cx="2316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20938" y="6308725"/>
            <a:ext cx="4302125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552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 tooltip="Ссылка на текущий документ"/>
              </a:rPr>
              <a:t>строке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«- Я ознакомлен (ознакомлена) со всеми пунктами настоящего документа, положения которого мне разъяснены, мною поняты и добровольно даю свое согласие на:» указывается слово «операцию» или другой вид вмешательства. Пациент или его законный представитель ставит на бланке число месяц и год его заполнения и собственноручно расписывается в соответствующей графе. Бланк визируется врачом, получавшим добровольное информированное согласие на оперативное вмешательство, в </a:t>
            </a:r>
            <a:r>
              <a:rPr lang="ru-RU" sz="20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переливание крови и ее компонентов. Бланк вклеивается в медицинскую карту стационарного больного (ф. 003/у), историю родов (ф. 096/у), амбулаторную карту (ф. 025/у) или другую медицинскую документацию совместно с предоперационным эпикризом, протоколом операции, согласием на анестезиологическое пособие.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В случае, если пациент или его законный представитель не согласны на запись хода операции на информационные носители с целью демонстрации вмешательства лицам с медицинским образованием для использования исключительно в медицинских, научных или обучающих целях или переливание крови или ее компонентов, в 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 tooltip="Ссылка на текущий документ"/>
              </a:rPr>
              <a:t>строках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________ согласен (согласна) на запись хода операции на информационные носители...», «________ даю согласие на переливание крови и ее компонентов» добавляется частица «НЕ». Например: «я НЕ согласен (согласна) на запись хода</a:t>
            </a:r>
            <a:r>
              <a:rPr lang="ru-RU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  <a:endParaRPr lang="ru-RU" sz="2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63713" y="115888"/>
            <a:ext cx="6059487" cy="66254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ознакомлен (ознакомлена) и согласен (согласна) со всеми пунктами настоящего документа, положения которого мне разъяснены, мною поняты и добровольно даю свое согласие 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«__» ___________ 20__ года     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пациента/законного представителя__________          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Расписался в моем присутствии: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__________________________________________________________ (подпись)</a:t>
            </a:r>
          </a:p>
          <a:p>
            <a:pPr marL="0" indent="0" algn="ctr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(должность, Ф.И.О.)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медицинское вмешательство в отношении лиц, не достигших возраста 15 лет, и граждан, признанных в установленном законом порядке недееспособными, дают их законные представители (родители, усыновители, опекуны или попечители) с указанием Ф.И.О., паспортных данных, родственных отношений после сообщения им сведений о результатах обследования, наличии заболевания, его диагнозе и прогнозе, методах лечения, связанном с ними риске, возможных вариантах медицинского вмешательства, их последствиях и результатах проведенного лечения. При отсутствии законных представителей решение о медицинском вмешательстве принимает консилиум, а при невозможности собрать консилиум - непосредственно лечащий (дежурный) врач с последующим уведомлением главного врача, а в выходные, праздничные дни, вечернее и ночное время - ответственного дежурного врача и законных представителей. В случаях, когда состояние гражданина не позволяет ему выразить свою волю, а медицинское вмешательство неотложно, вопрос о его проведении в интересах гражданина решает консилиум, а при невозможности собрать консилиум - непосредственно лечащий (дежурный)врач с последующим уведомлением главного врача, а в выходные, праздничные дни, вечернее и ночное время - ответственного дежурного врача.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информация:</a:t>
            </a:r>
          </a:p>
          <a:p>
            <a:pPr marL="0" indent="0" algn="just"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«__» ___________ 20__ года           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пациента/законного представителя__________          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Расписался в моем присутствии: 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___________________________________________________________ (подпись)</a:t>
            </a:r>
          </a:p>
          <a:p>
            <a:pPr marL="0" indent="0" algn="ctr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(должность, Ф.И.О.)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 врачей в составе: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Ф.И.О. и подпись ______________________________________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Ф.И.О. и подпись ______________________________________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Ф.И.О. и подпись ______________________________________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«__» ___________ 20__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02599" y="5733256"/>
            <a:ext cx="4824413" cy="7921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540" name="Прямоугольник 6"/>
          <p:cNvSpPr>
            <a:spLocks noChangeArrowheads="1"/>
          </p:cNvSpPr>
          <p:nvPr/>
        </p:nvSpPr>
        <p:spPr bwMode="auto">
          <a:xfrm>
            <a:off x="1895475" y="487363"/>
            <a:ext cx="2316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Wingdings 2" pitchFamily="18" charset="2"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переливание компонентов крови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79613" y="728663"/>
            <a:ext cx="21240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4235634" y="766965"/>
            <a:ext cx="3600450" cy="3603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24888" cy="4176712"/>
          </a:xfrm>
        </p:spPr>
        <p:txBody>
          <a:bodyPr/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при подборе компонентов крови особым группам реципиентов (индивидуальный подбор компонентов крови)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индивидуального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47595"/>
              </p:ext>
            </p:extLst>
          </p:nvPr>
        </p:nvGraphicFramePr>
        <p:xfrm>
          <a:off x="539552" y="2132856"/>
          <a:ext cx="8280918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6865"/>
                <a:gridCol w="1271351"/>
                <a:gridCol w="1271351"/>
                <a:gridCol w="1271351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исследований</a:t>
                      </a:r>
                      <a:endParaRPr lang="ru-RU" sz="28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8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8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800" b="1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реципиентов с индивидуальным подбором</a:t>
                      </a:r>
                      <a:endParaRPr lang="ru-RU" sz="28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1677</a:t>
                      </a:r>
                      <a:endParaRPr lang="ru-RU" sz="28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1893</a:t>
                      </a:r>
                      <a:endParaRPr lang="ru-RU" sz="28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280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трансфузий с индивидуальным подбором</a:t>
                      </a:r>
                      <a:endParaRPr lang="ru-RU" sz="28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2363</a:t>
                      </a:r>
                      <a:endParaRPr lang="ru-RU" sz="28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2978</a:t>
                      </a:r>
                      <a:endParaRPr lang="ru-RU" sz="28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3001</a:t>
                      </a:r>
                      <a:endParaRPr lang="ru-RU" sz="2800" dirty="0"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3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эффективного, качественного и безопасного использования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в себя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930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достаточного количества (запаса) </a:t>
            </a:r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крови; </a:t>
            </a:r>
            <a:endParaRPr lang="ru-RU" sz="3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требований </a:t>
            </a:r>
            <a:r>
              <a:rPr lang="ru-RU" sz="38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холодовой</a:t>
            </a:r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цепи (в </a:t>
            </a:r>
            <a:r>
              <a:rPr lang="ru-RU" sz="38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</a:t>
            </a:r>
            <a:r>
              <a:rPr lang="ru-RU" sz="3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исправного </a:t>
            </a:r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холодильного оборудования </a:t>
            </a:r>
            <a:r>
              <a:rPr lang="ru-RU" sz="3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термодатчиками</a:t>
            </a:r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и корректное ведение медицинской документации </a:t>
            </a:r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приказу МЗ РФ от 02.04.2013 </a:t>
            </a:r>
            <a:r>
              <a:rPr lang="ru-RU" sz="3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183н «Об утверждении правил клинического использования донорской крови и (или) ее компонентов</a:t>
            </a:r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работающая система регистрации случаев неблагоприятных реакций и </a:t>
            </a:r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осложнений</a:t>
            </a:r>
            <a:r>
              <a:rPr lang="ru-RU" sz="3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 исполнение алгоритмов утилизации крови, её компонентов при истечении сроков годности и упаковок-контейнеров с остатками после использования</a:t>
            </a:r>
            <a:r>
              <a:rPr lang="ru-RU" sz="3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медицинской документации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Объект 2"/>
          <p:cNvSpPr>
            <a:spLocks noGrp="1"/>
          </p:cNvSpPr>
          <p:nvPr>
            <p:ph idx="1"/>
          </p:nvPr>
        </p:nvSpPr>
        <p:spPr bwMode="auto">
          <a:xfrm>
            <a:off x="323528" y="116632"/>
            <a:ext cx="8496944" cy="6552728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530225" algn="just">
              <a:spcBef>
                <a:spcPts val="0"/>
              </a:spcBef>
              <a:buNone/>
              <a:defRPr/>
            </a:pP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деятельности отделения трансфузиологии с помощью системы </a:t>
            </a:r>
            <a:r>
              <a:rPr lang="en-US" altLang="ru-RU" sz="2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qMS</a:t>
            </a: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факт получения (прихода) компонентов крови в ККБ и их выдачи в клинические отделения регистрируется в картах поступления </a:t>
            </a: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(ф. № </a:t>
            </a: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422/у-А</a:t>
            </a: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компонентов крови;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«Протокол трансфузии (переливания) донорской крови» и  </a:t>
            </a:r>
            <a:r>
              <a:rPr lang="ru-RU" altLang="ru-RU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 регистрации переливания трансфузионных сред» (ф. № 009</a:t>
            </a: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в электронном виде;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ежемесячный </a:t>
            </a:r>
            <a:r>
              <a:rPr lang="ru-RU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пациентов (</a:t>
            </a:r>
            <a:r>
              <a:rPr lang="ru-RU" altLang="ru-RU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«Реестр реципиентов») осуществляется в электронном </a:t>
            </a: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виде;</a:t>
            </a:r>
            <a:endParaRPr lang="ru-RU" altLang="ru-RU" sz="2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Char char="-"/>
              <a:defRPr/>
            </a:pPr>
            <a:r>
              <a:rPr 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создана </a:t>
            </a:r>
            <a:r>
              <a:rPr lang="ru-RU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«Карта поступления компонентов крови в клинические отделения</a:t>
            </a:r>
            <a:r>
              <a:rPr 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spcBef>
                <a:spcPts val="0"/>
              </a:spcBef>
              <a:buFontTx/>
              <a:buChar char="-"/>
              <a:defRPr/>
            </a:pPr>
            <a:r>
              <a:rPr 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«Протоколе переливания  крови и/или ее компонентов» все поля стали обязательными для </a:t>
            </a:r>
            <a:r>
              <a:rPr 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заполнения;</a:t>
            </a:r>
          </a:p>
          <a:p>
            <a:pPr marL="0" indent="0" algn="just">
              <a:spcBef>
                <a:spcPts val="0"/>
              </a:spcBef>
              <a:buFontTx/>
              <a:buChar char="-"/>
              <a:defRPr/>
            </a:pP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проводится работа по устранению ошибок и недочетов в </a:t>
            </a:r>
            <a:r>
              <a:rPr lang="ru-RU" altLang="ru-RU" sz="2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МИС.</a:t>
            </a:r>
            <a:endParaRPr lang="ru-RU" sz="2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данных нововведений удалось: </a:t>
            </a:r>
          </a:p>
          <a:p>
            <a:pPr marL="0" indent="0" algn="just">
              <a:buNone/>
              <a:defRPr/>
            </a:pP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единую автоматизированную информационную систему движения компонентов крови </a:t>
            </a:r>
            <a:r>
              <a:rPr lang="ru-RU" alt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ККБ; </a:t>
            </a:r>
            <a:endParaRPr lang="ru-RU" alt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оптимизировать контроль движения компонентов </a:t>
            </a:r>
            <a:r>
              <a:rPr lang="ru-RU" alt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упорядочить оформление </a:t>
            </a:r>
            <a:r>
              <a:rPr lang="ru-RU" altLang="ru-RU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трансфузионной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в электронной истории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5911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8963" r="17708" b="3163"/>
          <a:stretch>
            <a:fillRect/>
          </a:stretch>
        </p:blipFill>
        <p:spPr bwMode="auto">
          <a:xfrm>
            <a:off x="539552" y="805748"/>
            <a:ext cx="3559175" cy="522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5142" r="5832" b="12814"/>
          <a:stretch>
            <a:fillRect/>
          </a:stretch>
        </p:blipFill>
        <p:spPr bwMode="auto">
          <a:xfrm>
            <a:off x="4915901" y="764704"/>
            <a:ext cx="3690937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9"/>
          <a:stretch>
            <a:fillRect/>
          </a:stretch>
        </p:blipFill>
        <p:spPr bwMode="auto">
          <a:xfrm>
            <a:off x="684213" y="1989138"/>
            <a:ext cx="78136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5006" y="0"/>
            <a:ext cx="8812088" cy="177281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вариант «Журнала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переливания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трансфузионных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сред» (ф. № 009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53470-2009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ДОНОРСКАЯ И ЕЕ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КОМПОНЕНТОВ ДОНОРСКОЙ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2088232"/>
          </a:xfrm>
        </p:spPr>
        <p:txBody>
          <a:bodyPr/>
          <a:lstStyle/>
          <a:p>
            <a:pPr marL="0" indent="536575" algn="just">
              <a:buNone/>
            </a:pP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введением продуктов крови важно записать обоснование трансфузии 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предтрансфузионный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эпикриз) в 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болезни. </a:t>
            </a:r>
            <a:endParaRPr lang="ru-RU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4462"/>
            <a:ext cx="4968552" cy="65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0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85584" cy="561662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заполненное 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подписанное информированное 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согласие;</a:t>
            </a:r>
            <a:b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корректно заполненный протокол переливания компонентов крови;</a:t>
            </a:r>
            <a:b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критерии 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(клинические и лабораторные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 проведенных трансфузиях в выписном (переводном) эпикризах.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18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№ 363 от 25.11.2002 г.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утверждении инструкций по применению компонентов крови»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 bwMode="auto">
          <a:xfrm>
            <a:off x="468313" y="2205038"/>
            <a:ext cx="8229600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Для каждого реципиента, особенно при необходимости многократных трансфузий компонентов крови, дополнительно к медицинской карте больного нужно иметь </a:t>
            </a:r>
            <a:r>
              <a:rPr lang="ru-RU" altLang="ru-RU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трансфузионную</a:t>
            </a: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карту (дневник), в которой фиксируются все трансфузии, проведенные больному, их объем и переносимость.</a:t>
            </a:r>
          </a:p>
        </p:txBody>
      </p:sp>
    </p:spTree>
    <p:extLst>
      <p:ext uri="{BB962C8B-B14F-4D97-AF65-F5344CB8AC3E}">
        <p14:creationId xmlns:p14="http://schemas.microsoft.com/office/powerpoint/2010/main" val="34125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92150"/>
            <a:ext cx="8728075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06084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5864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функционирование службы крови в ККБ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6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53470-2009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ДОНОРСКАЯ И ЕЕ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КОМПОНЕНТОВ ДОНОРСКОЙ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232249"/>
          </a:xfrm>
        </p:spPr>
        <p:txBody>
          <a:bodyPr>
            <a:normAutofit lnSpcReduction="10000"/>
          </a:bodyPr>
          <a:lstStyle/>
          <a:p>
            <a:pPr marL="0" indent="536575" algn="just">
              <a:buNone/>
            </a:pPr>
            <a:r>
              <a:rPr lang="ru-RU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lang="ru-RU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сделана в истории болезни, является лучшей защитой, если впоследствии выдвигаются какие-либо медицинские и юридические обвинения</a:t>
            </a:r>
            <a:r>
              <a:rPr lang="ru-RU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34423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ККБ специального оборудования/ расходных материалов для профилактики осложнений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966242" cy="33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3525881" cy="44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1677" y="188639"/>
            <a:ext cx="3754760" cy="1180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Термостат для хранения тромбоцитов с линейным миксером</a:t>
            </a:r>
            <a:endParaRPr lang="ru-RU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87624" y="5740263"/>
            <a:ext cx="24457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Размораживатель плазмы</a:t>
            </a:r>
            <a:endParaRPr lang="ru-RU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628775"/>
            <a:ext cx="7797800" cy="3095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утилизации компонентов крови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728982" cy="44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66653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медицинской помощи и предложения по управлению качеством МП (СМК)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73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врачебного персонала по вопросам трансфузиологии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8753" y="558924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32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Подлежало</a:t>
            </a:r>
            <a:r>
              <a:rPr lang="ru-RU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обучению </a:t>
            </a:r>
            <a:r>
              <a:rPr lang="ru-RU" sz="3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  <a:r>
              <a:rPr lang="ru-RU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врача. </a:t>
            </a:r>
            <a:r>
              <a:rPr lang="ru-RU" sz="32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</a:t>
            </a:r>
            <a:r>
              <a:rPr lang="ru-RU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ru-RU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</a:t>
            </a:r>
            <a:endParaRPr lang="ru-RU" sz="32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3213" y="5137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4" b="10224"/>
          <a:stretch/>
        </p:blipFill>
        <p:spPr bwMode="auto">
          <a:xfrm>
            <a:off x="179512" y="1456719"/>
            <a:ext cx="31880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72838"/>
            <a:ext cx="5415384" cy="346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950" y="2349500"/>
            <a:ext cx="8883650" cy="14859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 при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трансфузионной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5603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5624" cy="1584176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Трансфузионно-инфузионная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является одним из наиболее эффективных методов лечения критических состояний в медицине 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опасных.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4210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5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</a:t>
            </a:r>
            <a:r>
              <a:rPr lang="ru-RU" sz="3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sz="35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(более </a:t>
            </a:r>
            <a:r>
              <a:rPr lang="ru-RU" sz="3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70) при каждом из этапов трансфузии донорской крови и её компонентов приводит к тяжелейшим осложнениям, вплоть до фатальных!!! </a:t>
            </a:r>
            <a:endParaRPr lang="ru-RU" sz="3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проведении трансфузии связаны с: </a:t>
            </a:r>
            <a:endParaRPr lang="ru-RU" sz="3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неправильным определением </a:t>
            </a:r>
            <a:r>
              <a:rPr lang="ru-RU" sz="3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показаний; </a:t>
            </a:r>
            <a:endParaRPr lang="ru-RU" sz="3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некорректным выбором </a:t>
            </a:r>
            <a:r>
              <a:rPr lang="ru-RU" sz="3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</a:t>
            </a:r>
            <a:r>
              <a:rPr lang="ru-RU" sz="3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дозы, </a:t>
            </a:r>
            <a:r>
              <a:rPr lang="ru-RU" sz="3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времени; </a:t>
            </a:r>
            <a:endParaRPr lang="ru-RU" sz="3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идентификации пациентов (до 50% случаев осложнений</a:t>
            </a:r>
            <a:r>
              <a:rPr lang="ru-RU" sz="3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!);</a:t>
            </a:r>
            <a:endParaRPr lang="ru-RU" sz="3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неправильным проведением проб на </a:t>
            </a:r>
            <a:r>
              <a:rPr lang="ru-RU" sz="3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совместимость; </a:t>
            </a:r>
            <a:endParaRPr lang="ru-RU" sz="3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в подготовке </a:t>
            </a:r>
            <a:r>
              <a:rPr lang="ru-RU" sz="3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</a:t>
            </a:r>
            <a:r>
              <a:rPr lang="ru-RU" sz="3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извлечения их </a:t>
            </a:r>
            <a:r>
              <a:rPr lang="ru-RU" sz="3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холодильника;</a:t>
            </a:r>
            <a:endParaRPr lang="ru-RU" sz="3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транспортировке </a:t>
            </a:r>
            <a:r>
              <a:rPr lang="ru-RU" sz="35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крови.</a:t>
            </a:r>
            <a:endParaRPr lang="ru-RU" sz="3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NB! Наличие существенных рисков заражения реципиентов </a:t>
            </a:r>
            <a:r>
              <a:rPr lang="ru-RU" sz="35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гемотрансмиссивными</a:t>
            </a:r>
            <a:r>
              <a:rPr lang="ru-RU" sz="35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инфекциями! </a:t>
            </a:r>
            <a:endParaRPr lang="ru-RU" sz="35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инцидентов за 2017 г.: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Перед трансфузией не определена группа крови - 1.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Несвоевременная подача заявки на компоненты крови (определение группы крови в клиническом отделении, оформление требования на КК в день операции) – 1.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в информированном согласии на переливание крови подписи пациента - 1.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Нет обоснований для переливания компонентов крови – 2.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Нарушение правил маркировки пробирок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указана только фамилия </a:t>
            </a:r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(Иванов) – 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немаркированная пробирка - 1.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Транспортировка без контейнера: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пробирок – 6;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пакетов с компонентами крови – в пакете компании «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Avon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- 1;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пакетов с остатками </a:t>
            </a:r>
            <a:r>
              <a:rPr lang="ru-RU" sz="24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трансфузионных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 – 1</a:t>
            </a:r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ссылка на другую страницу 10"/>
          <p:cNvSpPr/>
          <p:nvPr/>
        </p:nvSpPr>
        <p:spPr>
          <a:xfrm>
            <a:off x="3707904" y="3501008"/>
            <a:ext cx="1728192" cy="180020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формирование запасов компонентов крови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07504" y="286578"/>
            <a:ext cx="8953126" cy="6484094"/>
            <a:chOff x="107504" y="286578"/>
            <a:chExt cx="8953126" cy="64840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67544" y="2043927"/>
              <a:ext cx="8136904" cy="1224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Модернизация управления </a:t>
              </a:r>
              <a:r>
                <a:rPr lang="ru-RU" sz="28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запасами компонентов крови в ККБ</a:t>
              </a:r>
              <a:endParaRPr lang="ru-RU" sz="2800" dirty="0">
                <a:solidFill>
                  <a:srgbClr val="663300"/>
                </a:solidFill>
              </a:endParaRPr>
            </a:p>
          </p:txBody>
        </p:sp>
        <p:sp>
          <p:nvSpPr>
            <p:cNvPr id="9" name="Блок-схема: ссылка на другую страницу 8"/>
            <p:cNvSpPr/>
            <p:nvPr/>
          </p:nvSpPr>
          <p:spPr>
            <a:xfrm>
              <a:off x="260070" y="3501008"/>
              <a:ext cx="1506458" cy="1968574"/>
            </a:xfrm>
            <a:prstGeom prst="flowChartOffpage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вирусной безопасности компонентов крови</a:t>
              </a:r>
              <a:endParaRPr lang="ru-RU" dirty="0"/>
            </a:p>
          </p:txBody>
        </p:sp>
        <p:sp>
          <p:nvSpPr>
            <p:cNvPr id="10" name="Блок-схема: ссылка на другую страницу 9"/>
            <p:cNvSpPr/>
            <p:nvPr/>
          </p:nvSpPr>
          <p:spPr>
            <a:xfrm>
              <a:off x="1912886" y="3501008"/>
              <a:ext cx="1580200" cy="2328614"/>
            </a:xfrm>
            <a:prstGeom prst="flowChartOffpage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Минимизация  издержек (уменьшение объема списания компонентов крови)</a:t>
              </a:r>
              <a:endParaRPr lang="ru-RU" dirty="0"/>
            </a:p>
          </p:txBody>
        </p:sp>
        <p:sp>
          <p:nvSpPr>
            <p:cNvPr id="12" name="Блок-схема: ссылка на другую страницу 11"/>
            <p:cNvSpPr/>
            <p:nvPr/>
          </p:nvSpPr>
          <p:spPr>
            <a:xfrm>
              <a:off x="5647446" y="3496752"/>
              <a:ext cx="1512168" cy="1448543"/>
            </a:xfrm>
            <a:prstGeom prst="flowChartOffpage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Ежедневный мониторинг компонентов крови</a:t>
              </a:r>
              <a:endParaRPr lang="ru-RU" dirty="0"/>
            </a:p>
          </p:txBody>
        </p:sp>
        <p:sp>
          <p:nvSpPr>
            <p:cNvPr id="13" name="Блок-схема: ссылка на другую страницу 12"/>
            <p:cNvSpPr/>
            <p:nvPr/>
          </p:nvSpPr>
          <p:spPr>
            <a:xfrm>
              <a:off x="7338877" y="3496753"/>
              <a:ext cx="1704196" cy="1972829"/>
            </a:xfrm>
            <a:prstGeom prst="flowChartOffpage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 </a:t>
              </a:r>
              <a:r>
                <a:rPr lang="ru-RU" dirty="0" err="1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трансфузион-ных</a:t>
              </a:r>
              <a:r>
                <a:rPr lang="ru-RU" dirty="0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 с минимальным сроком хранения</a:t>
              </a:r>
              <a:endParaRPr lang="ru-RU" dirty="0"/>
            </a:p>
          </p:txBody>
        </p:sp>
        <p:sp>
          <p:nvSpPr>
            <p:cNvPr id="3" name="Блок-схема: ссылка на другую страницу 2"/>
            <p:cNvSpPr/>
            <p:nvPr/>
          </p:nvSpPr>
          <p:spPr>
            <a:xfrm>
              <a:off x="107504" y="286578"/>
              <a:ext cx="2210883" cy="1726936"/>
            </a:xfrm>
            <a:prstGeom prst="flowChartOffpage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Перевод </a:t>
              </a:r>
              <a:r>
                <a:rPr lang="ru-RU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отделения трансфузиологии на круглосуточный режим работы</a:t>
              </a:r>
              <a:endParaRPr lang="ru-RU" dirty="0">
                <a:solidFill>
                  <a:srgbClr val="663300"/>
                </a:solidFill>
              </a:endParaRPr>
            </a:p>
          </p:txBody>
        </p:sp>
        <p:sp>
          <p:nvSpPr>
            <p:cNvPr id="14" name="Блок-схема: ссылка на другую страницу 13"/>
            <p:cNvSpPr/>
            <p:nvPr/>
          </p:nvSpPr>
          <p:spPr>
            <a:xfrm>
              <a:off x="2498734" y="286578"/>
              <a:ext cx="3888432" cy="1728192"/>
            </a:xfrm>
            <a:prstGeom prst="flowChartOffpage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Централизация </a:t>
              </a:r>
              <a:r>
                <a:rPr lang="ru-RU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движения компонентов крови в ККБ: абсолютно все компоненты получают и выдают сотрудники отделения </a:t>
              </a:r>
              <a:r>
                <a:rPr lang="ru-RU" dirty="0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трансфузиологии</a:t>
              </a:r>
              <a:endParaRPr lang="ru-RU" dirty="0">
                <a:solidFill>
                  <a:srgbClr val="66330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030863" y="5856272"/>
              <a:ext cx="6810466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Предотвращение необоснованного использования компонентов </a:t>
              </a:r>
              <a:r>
                <a:rPr lang="ru-RU" sz="2200" b="1" dirty="0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крови</a:t>
              </a:r>
              <a:endParaRPr lang="ru-RU" sz="2200" dirty="0"/>
            </a:p>
          </p:txBody>
        </p:sp>
        <p:sp>
          <p:nvSpPr>
            <p:cNvPr id="8" name="Блок-схема: ссылка на другую страницу 7"/>
            <p:cNvSpPr/>
            <p:nvPr/>
          </p:nvSpPr>
          <p:spPr>
            <a:xfrm>
              <a:off x="6468342" y="286578"/>
              <a:ext cx="2592288" cy="1728192"/>
            </a:xfrm>
            <a:prstGeom prst="flowChartOffpage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Автоматизация деятельности отделения трансфузиологии с помощью системы </a:t>
              </a:r>
              <a:r>
                <a:rPr lang="en-US" altLang="ru-RU" dirty="0" err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qMS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9452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Транспортировка компонентов крови подсобным рабочим - 1.</a:t>
            </a:r>
            <a:endParaRPr lang="ru-RU" sz="2400" dirty="0">
              <a:solidFill>
                <a:srgbClr val="663300"/>
              </a:solidFill>
            </a:endParaRPr>
          </a:p>
          <a:p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Необоснованная отмена операции из-за отсутствия эр. взвеси (по факту эр. взвесь была выдана) - 1.</a:t>
            </a: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Подключение к контейнеру с эр. взвесью системы для переливания до проведения пробы на совместимость - 1.</a:t>
            </a: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Оформление протоколов переливания</a:t>
            </a: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несвоевременное – 2;</a:t>
            </a: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преждевременное (до проведения трансфузии) – 1;</a:t>
            </a: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не перелитые пакеты – </a:t>
            </a:r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Отсутствие протоколов в истории болезни – 1.</a:t>
            </a: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Ошибочное «переливание» </a:t>
            </a:r>
            <a:r>
              <a:rPr lang="ru-RU" sz="24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иногруппной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СЗП в </a:t>
            </a:r>
            <a:r>
              <a:rPr lang="en-US" sz="240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qMS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1.</a:t>
            </a: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Совмещением, оформлением протоколов занимаются клинические ординаторы – 1.</a:t>
            </a: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Несвоевременный возврат отмытых эритроцитов из клинического отделения, приведший к утилизации компонента - 1</a:t>
            </a:r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2260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г. отделением </a:t>
            </a:r>
            <a:r>
              <a:rPr lang="ru-RU" sz="40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</a:t>
            </a:r>
            <a:r>
              <a:rPr lang="ru-RU" sz="4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-логии получено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8322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компоненты крови.</a:t>
            </a:r>
            <a:endParaRPr lang="ru-RU" sz="4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заявок и количества трансфузий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39892"/>
            <a:ext cx="1872208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39892"/>
            <a:ext cx="1852290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9020"/>
            <a:ext cx="1938526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9020"/>
            <a:ext cx="2016224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6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2396</Words>
  <Application>Microsoft Office PowerPoint</Application>
  <PresentationFormat>Экран (4:3)</PresentationFormat>
  <Paragraphs>832</Paragraphs>
  <Slides>70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Профилактика рисков, связанных с переливанием компонентов крови</vt:lpstr>
      <vt:lpstr>Презентация PowerPoint</vt:lpstr>
      <vt:lpstr>Компоненты системы качества и безопасности по разделу «Профилактика рисков, связанных с переливанием донорской крови и её компонентов, препаратов из донорской крови» </vt:lpstr>
      <vt:lpstr>Система качества и безопасности медицинской помощи</vt:lpstr>
      <vt:lpstr>Система эффективного, качественного и безопасного использования компонентов крови должна включать в себя :</vt:lpstr>
      <vt:lpstr>Непрерывное функционирование службы крови в ККБ  </vt:lpstr>
      <vt:lpstr>Презентация PowerPoint</vt:lpstr>
      <vt:lpstr>Презентация PowerPoint</vt:lpstr>
      <vt:lpstr>Соотношение заявок и количества трансфузий</vt:lpstr>
      <vt:lpstr>ПОЛУЧЕНИЕ КОМПОНЕНТОВ КРОВИ В 2017 г.</vt:lpstr>
      <vt:lpstr>Снижение получения компонентов крови (в л и пакетах)</vt:lpstr>
      <vt:lpstr>Объём полученных компонентов крови за 2017 г. в сравнении с 2016 г. снизился на 554,323 л (1774 пакетов)</vt:lpstr>
      <vt:lpstr>Получение компонентов крови</vt:lpstr>
      <vt:lpstr>Количество доноров-родственников</vt:lpstr>
      <vt:lpstr>Презентация PowerPoint</vt:lpstr>
      <vt:lpstr>Снижение количества трансфузий  за 2017 г.</vt:lpstr>
      <vt:lpstr>Динамика проведения трансфузий  за 2015-2017 гг.</vt:lpstr>
      <vt:lpstr>Снижение объемов трансфузий в 2016 г.</vt:lpstr>
      <vt:lpstr>Изменение объемов трансфузий  за 2015-2017 гг. </vt:lpstr>
      <vt:lpstr>Трансфузиологическая активность ККБ</vt:lpstr>
      <vt:lpstr>Списание компонентов крови</vt:lpstr>
      <vt:lpstr>Причины списания</vt:lpstr>
      <vt:lpstr>Получение и списание компонентов крови (2013 – 2017 гг.)</vt:lpstr>
      <vt:lpstr>Презентация PowerPoint</vt:lpstr>
      <vt:lpstr>Выполнение нормативных требований</vt:lpstr>
      <vt:lpstr>ВИЗУАЛИЗАЦИЯ ОТДЕЛЕНИЯ ТРАНСФУЗИОЛОГИИ</vt:lpstr>
      <vt:lpstr>ВИЗУАЛИЗАЦИЯ ОТДЕЛЕНИЯ ТРАНСФУЗИОЛОГИИ</vt:lpstr>
      <vt:lpstr>Презентация PowerPoint</vt:lpstr>
      <vt:lpstr>ВИЗУАЛИЗАЦИЯ ОТДЕЛЕНИЯ ТРАНСФУЗИОЛОГИИ</vt:lpstr>
      <vt:lpstr>Презентация PowerPoint</vt:lpstr>
      <vt:lpstr>Транспортировка пробирок  в ККБ</vt:lpstr>
      <vt:lpstr>Транспортировка остатков трансфузионных сред</vt:lpstr>
      <vt:lpstr>Презентация PowerPoint</vt:lpstr>
      <vt:lpstr>Транспортировка пробирок (правильно)</vt:lpstr>
      <vt:lpstr>Презентация PowerPoint</vt:lpstr>
      <vt:lpstr>Обследование пациентов при поступлении и обеспечение их безопасности при трансфузиях</vt:lpstr>
      <vt:lpstr>Этикетки для маркировки пробирок</vt:lpstr>
      <vt:lpstr>Количество определений групп крови и расхождений результатов при определении групп крови</vt:lpstr>
      <vt:lpstr>Причины расхождения</vt:lpstr>
      <vt:lpstr>Причины расхождений результатов при определении групп крови</vt:lpstr>
      <vt:lpstr>Причины расхождения, 2018 г.</vt:lpstr>
      <vt:lpstr>Идентификация пациента</vt:lpstr>
      <vt:lpstr>Система информирования пациентов (информированное согласие на переливание компонентов крови)</vt:lpstr>
      <vt:lpstr>Приказ ФМБА РФ № 88 от 30.03.2007 г. «О добровольном информированном согласии на медицинское вмешательство» (вместе с «Инструкцией по заполнению бланков добровольного информированного согласия»)</vt:lpstr>
      <vt:lpstr>Презентация PowerPoint</vt:lpstr>
      <vt:lpstr>Презентация PowerPoint</vt:lpstr>
      <vt:lpstr>Презентация PowerPoint</vt:lpstr>
      <vt:lpstr>Обеспечение безопасности при подборе компонентов крови особым группам реципиентов (индивидуальный подбор компонентов крови)</vt:lpstr>
      <vt:lpstr>Показатели индивидуального подбора</vt:lpstr>
      <vt:lpstr>Ведение медицинской документации</vt:lpstr>
      <vt:lpstr>Презентация PowerPoint</vt:lpstr>
      <vt:lpstr>Презентация PowerPoint</vt:lpstr>
      <vt:lpstr>Презентация PowerPoint</vt:lpstr>
      <vt:lpstr>Электронный вариант «Журнала регистрации переливания трансфузионных сред» (ф. № 009) </vt:lpstr>
      <vt:lpstr>ГОСТ Р 53470-2009  НАЦИОНАЛЬНЫЙ СТАНДАРТ РОССИЙСКОЙ ФЕДЕРАЦИИ   КРОВЬ ДОНОРСКАЯ И ЕЕ КОМПОНЕНТЫ  РУКОВОДСТВО ПО ПРИМЕНЕНИЮ КОМПОНЕНТОВ ДОНОРСКОЙ КРОВИ</vt:lpstr>
      <vt:lpstr>Презентация PowerPoint</vt:lpstr>
      <vt:lpstr>- заполненное и подписанное информированное согласие; - корректно заполненный протокол переливания компонентов крови; - критерии эффективности (клинические и лабораторные); - информация о проведенных трансфузиях в выписном (переводном) эпикризах.</vt:lpstr>
      <vt:lpstr>Приказ № 363 от 25.11.2002 г.  «Об утверждении инструкций по применению компонентов крови»</vt:lpstr>
      <vt:lpstr>Презентация PowerPoint</vt:lpstr>
      <vt:lpstr>ГОСТ Р 53470-2009  НАЦИОНАЛЬНЫЙ СТАНДАРТ РОССИЙСКОЙ ФЕДЕРАЦИИ   КРОВЬ ДОНОРСКАЯ И ЕЕ КОМПОНЕНТЫ  РУКОВОДСТВО ПО ПРИМЕНЕНИЮ КОМПОНЕНТОВ ДОНОРСКОЙ КРОВИ</vt:lpstr>
      <vt:lpstr>Наличие в ККБ специального оборудования/ расходных материалов для профилактики осложнений</vt:lpstr>
      <vt:lpstr>Презентация PowerPoint</vt:lpstr>
      <vt:lpstr>Система утилизации компонентов крови</vt:lpstr>
      <vt:lpstr>Презентация PowerPoint</vt:lpstr>
      <vt:lpstr>Оценка качества медицинской помощи и предложения по управлению качеством МП (СМК)</vt:lpstr>
      <vt:lpstr>Обучение врачебного персонала по вопросам трансфузиологии</vt:lpstr>
      <vt:lpstr>Инциденты при проведении трансфузионной терапии</vt:lpstr>
      <vt:lpstr>Трансфузионно-инфузионная терапия является одним из наиболее эффективных методов лечения критических состояний в медицине и одновременно одним из самых опасных.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отделения трансфузиологии  в 2017 году</dc:title>
  <dc:creator>Светлана Сергеевна</dc:creator>
  <cp:lastModifiedBy>Коршакевич Светлана Сергеевна</cp:lastModifiedBy>
  <cp:revision>47</cp:revision>
  <dcterms:created xsi:type="dcterms:W3CDTF">2018-06-27T13:29:59Z</dcterms:created>
  <dcterms:modified xsi:type="dcterms:W3CDTF">2018-07-04T02:45:25Z</dcterms:modified>
</cp:coreProperties>
</file>