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077072"/>
            <a:ext cx="5637010" cy="882119"/>
          </a:xfrm>
        </p:spPr>
        <p:txBody>
          <a:bodyPr/>
          <a:lstStyle/>
          <a:p>
            <a:r>
              <a:rPr lang="ru-RU" dirty="0" smtClean="0"/>
              <a:t>Врач КЛД </a:t>
            </a:r>
            <a:r>
              <a:rPr lang="ru-RU" dirty="0" err="1" smtClean="0"/>
              <a:t>Резцова</a:t>
            </a:r>
            <a:r>
              <a:rPr lang="ru-RU" dirty="0" smtClean="0"/>
              <a:t> Валентина Михайловна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175351" cy="2808312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3200" b="0" dirty="0">
                <a:effectLst/>
              </a:rPr>
              <a:t>Частота встречаемости антиэритроцитарных антител при ГБН (по данным индивидуального подбора)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286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223623"/>
              </p:ext>
            </p:extLst>
          </p:nvPr>
        </p:nvGraphicFramePr>
        <p:xfrm>
          <a:off x="1331640" y="2204864"/>
          <a:ext cx="6264695" cy="3456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6231"/>
                <a:gridCol w="2271996"/>
                <a:gridCol w="1336468"/>
              </a:tblGrid>
              <a:tr h="101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ЛПУ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обращений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РД№5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60,58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РД№2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15,38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РД№4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13,46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КДБ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9,62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РД№1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1143000"/>
          </a:xfrm>
        </p:spPr>
        <p:txBody>
          <a:bodyPr/>
          <a:lstStyle/>
          <a:p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497332"/>
            <a:ext cx="470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Количество обращений </a:t>
            </a:r>
            <a:r>
              <a:rPr lang="ru-RU" dirty="0" smtClean="0"/>
              <a:t>из различных </a:t>
            </a:r>
            <a:r>
              <a:rPr lang="ru-RU" dirty="0"/>
              <a:t>ЛПУ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40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979476"/>
          </a:xfrm>
        </p:spPr>
        <p:txBody>
          <a:bodyPr/>
          <a:lstStyle/>
          <a:p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37096"/>
              </p:ext>
            </p:extLst>
          </p:nvPr>
        </p:nvGraphicFramePr>
        <p:xfrm>
          <a:off x="1259632" y="2708920"/>
          <a:ext cx="6912768" cy="34499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59855"/>
                <a:gridCol w="1934744"/>
                <a:gridCol w="1618169"/>
              </a:tblGrid>
              <a:tr h="53529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529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Несовместимость по Резус-фактору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529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Несовместимость по системе АВО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81723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Несовместимость по антигенам других систем (Kell)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81723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Несовместимость по антигенам других систем (неизвестно)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060848"/>
            <a:ext cx="701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Частота встречаемости ГБН в зависимости от систем антигенов</a:t>
            </a:r>
          </a:p>
        </p:txBody>
      </p:sp>
    </p:spTree>
    <p:extLst>
      <p:ext uri="{BB962C8B-B14F-4D97-AF65-F5344CB8AC3E}">
        <p14:creationId xmlns:p14="http://schemas.microsoft.com/office/powerpoint/2010/main" val="19024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1143000"/>
          </a:xfrm>
        </p:spPr>
        <p:txBody>
          <a:bodyPr/>
          <a:lstStyle/>
          <a:p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6927693"/>
              </p:ext>
            </p:extLst>
          </p:nvPr>
        </p:nvGraphicFramePr>
        <p:xfrm>
          <a:off x="1133157" y="2564907"/>
          <a:ext cx="7255267" cy="33123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09085"/>
                <a:gridCol w="1209085"/>
                <a:gridCol w="1209085"/>
                <a:gridCol w="1209085"/>
                <a:gridCol w="1209085"/>
                <a:gridCol w="1209842"/>
              </a:tblGrid>
              <a:tr h="47319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Группы крови, женщины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Группы крови, новорожденные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19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O(I)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O(I)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A2(II)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A2(II)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B(III)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B(III)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AB(IV)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AB(IV)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6195" y="1723307"/>
            <a:ext cx="705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Распределение групп крови матерей и новорожденных при ГБН</a:t>
            </a:r>
          </a:p>
        </p:txBody>
      </p:sp>
    </p:spTree>
    <p:extLst>
      <p:ext uri="{BB962C8B-B14F-4D97-AF65-F5344CB8AC3E}">
        <p14:creationId xmlns:p14="http://schemas.microsoft.com/office/powerpoint/2010/main" val="84479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8270407"/>
              </p:ext>
            </p:extLst>
          </p:nvPr>
        </p:nvGraphicFramePr>
        <p:xfrm>
          <a:off x="1187624" y="1988840"/>
          <a:ext cx="7200800" cy="44644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6964"/>
                <a:gridCol w="1684087"/>
                <a:gridCol w="1399749"/>
              </a:tblGrid>
              <a:tr h="528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 крови матери-ребенка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O(I)-A(II)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O(I)-B(III)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A(II)-O(I)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A(II)-B(III)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A(II)-AB(VI)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A2(II)-O(I)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0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B(III)-O(</a:t>
                      </a:r>
                      <a:r>
                        <a:rPr lang="en-US" sz="1400">
                          <a:effectLst/>
                        </a:rPr>
                        <a:t>I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B(III)-AB(IV)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AB(IV)-A(II)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93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AB(IV)-B(III)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06044" y="109170"/>
            <a:ext cx="6511925" cy="1143000"/>
          </a:xfrm>
        </p:spPr>
        <p:txBody>
          <a:bodyPr/>
          <a:lstStyle/>
          <a:p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9695" y="1222105"/>
            <a:ext cx="463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Сочетания групп крови матери 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717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5336617"/>
              </p:ext>
            </p:extLst>
          </p:nvPr>
        </p:nvGraphicFramePr>
        <p:xfrm>
          <a:off x="1043608" y="2204864"/>
          <a:ext cx="7704856" cy="36463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58006"/>
                <a:gridCol w="1939602"/>
                <a:gridCol w="1707248"/>
              </a:tblGrid>
              <a:tr h="864096">
                <a:tc>
                  <a:txBody>
                    <a:bodyPr/>
                    <a:lstStyle/>
                    <a:p>
                      <a:pPr indent="-6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Предположительная специфичность </a:t>
                      </a:r>
                      <a:r>
                        <a:rPr lang="ru-RU" sz="1400" dirty="0" err="1">
                          <a:effectLst/>
                        </a:rPr>
                        <a:t>аллоантител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21704">
                <a:tc>
                  <a:txBody>
                    <a:bodyPr/>
                    <a:lstStyle/>
                    <a:p>
                      <a:pPr indent="-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 антигену D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21704">
                <a:tc>
                  <a:txBody>
                    <a:bodyPr/>
                    <a:lstStyle/>
                    <a:p>
                      <a:pPr indent="-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 антигену Kell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95426">
                <a:tc>
                  <a:txBody>
                    <a:bodyPr/>
                    <a:lstStyle/>
                    <a:p>
                      <a:pPr indent="-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 антигенам других систем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21704">
                <a:tc>
                  <a:txBody>
                    <a:bodyPr/>
                    <a:lstStyle/>
                    <a:p>
                      <a:pPr indent="-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Антитела отрицательные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21704">
                <a:tc>
                  <a:txBody>
                    <a:bodyPr/>
                    <a:lstStyle/>
                    <a:p>
                      <a:pPr indent="-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Антитела не определялись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84438" y="188913"/>
            <a:ext cx="6511925" cy="1007839"/>
          </a:xfrm>
        </p:spPr>
        <p:txBody>
          <a:bodyPr/>
          <a:lstStyle/>
          <a:p>
            <a:r>
              <a:rPr lang="ru-RU" dirty="0" smtClean="0">
                <a:effectLst/>
              </a:rPr>
              <a:t>Результаты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484784"/>
            <a:ext cx="444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Скрининг </a:t>
            </a:r>
            <a:r>
              <a:rPr lang="ru-RU" dirty="0" err="1"/>
              <a:t>аллоантител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крови матерей</a:t>
            </a:r>
          </a:p>
        </p:txBody>
      </p:sp>
    </p:spTree>
    <p:extLst>
      <p:ext uri="{BB962C8B-B14F-4D97-AF65-F5344CB8AC3E}">
        <p14:creationId xmlns:p14="http://schemas.microsoft.com/office/powerpoint/2010/main" val="162779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1143000"/>
          </a:xfrm>
        </p:spPr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844824"/>
            <a:ext cx="6912768" cy="3474720"/>
          </a:xfrm>
        </p:spPr>
        <p:txBody>
          <a:bodyPr/>
          <a:lstStyle/>
          <a:p>
            <a:r>
              <a:rPr lang="ru-RU" dirty="0"/>
              <a:t>Полученные нами данные свидетельствуют, что наиболее частой причиной ГБН становится несовместимость матери и ребенка по антигенам </a:t>
            </a:r>
            <a:r>
              <a:rPr lang="ru-RU" dirty="0" err="1"/>
              <a:t>эритроцитарной</a:t>
            </a:r>
            <a:r>
              <a:rPr lang="ru-RU" dirty="0"/>
              <a:t> системы АВО и </a:t>
            </a:r>
            <a:r>
              <a:rPr lang="en-US" dirty="0"/>
              <a:t>D</a:t>
            </a:r>
            <a:r>
              <a:rPr lang="ru-RU" dirty="0"/>
              <a:t>-антигену системы резус, что также согласуется с данными других авторов, публикующих результаты иммуногематологических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35094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r>
              <a:rPr lang="ru-RU" sz="2800" dirty="0"/>
              <a:t>Гемолитическая болезнь новорожденного (ГБН)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556792"/>
            <a:ext cx="6400800" cy="4425672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это </a:t>
            </a:r>
            <a:r>
              <a:rPr lang="ru-RU" dirty="0" err="1"/>
              <a:t>пренатальное</a:t>
            </a:r>
            <a:r>
              <a:rPr lang="ru-RU" dirty="0"/>
              <a:t> заболевание, которое </a:t>
            </a:r>
            <a:r>
              <a:rPr lang="ru-RU" dirty="0" smtClean="0"/>
              <a:t>вызывается </a:t>
            </a:r>
            <a:r>
              <a:rPr lang="ru-RU" dirty="0" err="1"/>
              <a:t>изоиммунизацией</a:t>
            </a:r>
            <a:r>
              <a:rPr lang="ru-RU" dirty="0"/>
              <a:t> в результате </a:t>
            </a:r>
            <a:r>
              <a:rPr lang="ru-RU" dirty="0" smtClean="0"/>
              <a:t>несовместимости крови </a:t>
            </a:r>
            <a:r>
              <a:rPr lang="ru-RU" dirty="0"/>
              <a:t>матери и плода. </a:t>
            </a:r>
            <a:endParaRPr lang="ru-RU" dirty="0" smtClean="0"/>
          </a:p>
          <a:p>
            <a:r>
              <a:rPr lang="ru-RU" dirty="0" smtClean="0"/>
              <a:t>Происходит образование </a:t>
            </a:r>
            <a:r>
              <a:rPr lang="ru-RU" dirty="0" err="1" smtClean="0"/>
              <a:t>изоантител</a:t>
            </a:r>
            <a:r>
              <a:rPr lang="ru-RU" dirty="0" smtClean="0"/>
              <a:t> </a:t>
            </a:r>
            <a:r>
              <a:rPr lang="ru-RU" dirty="0"/>
              <a:t>в организме матери, направленных </a:t>
            </a:r>
            <a:r>
              <a:rPr lang="ru-RU" dirty="0" smtClean="0"/>
              <a:t>против </a:t>
            </a:r>
            <a:r>
              <a:rPr lang="ru-RU" dirty="0"/>
              <a:t>эритроцитов ребенка и вызывающих их </a:t>
            </a:r>
            <a:r>
              <a:rPr lang="ru-RU" dirty="0" smtClean="0"/>
              <a:t>гемолиз</a:t>
            </a:r>
            <a:r>
              <a:rPr lang="ru-RU" dirty="0"/>
              <a:t>, или резкое торможение их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1424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404664"/>
            <a:ext cx="6512511" cy="1143000"/>
          </a:xfrm>
        </p:spPr>
        <p:txBody>
          <a:bodyPr/>
          <a:lstStyle/>
          <a:p>
            <a:r>
              <a:rPr lang="ru-RU" sz="4000" dirty="0" smtClean="0"/>
              <a:t>Основные виды конфликтов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71600" y="1996940"/>
            <a:ext cx="7344816" cy="4384388"/>
          </a:xfrm>
        </p:spPr>
        <p:txBody>
          <a:bodyPr>
            <a:normAutofit/>
          </a:bodyPr>
          <a:lstStyle/>
          <a:p>
            <a:r>
              <a:rPr lang="ru-RU" dirty="0"/>
              <a:t>В настоящее время известно 236 </a:t>
            </a:r>
            <a:r>
              <a:rPr lang="ru-RU" dirty="0" smtClean="0"/>
              <a:t>антигенов эритроцитов</a:t>
            </a:r>
            <a:r>
              <a:rPr lang="ru-RU" dirty="0"/>
              <a:t>, которые обнаружены в 29 </a:t>
            </a:r>
            <a:r>
              <a:rPr lang="ru-RU" dirty="0" smtClean="0"/>
              <a:t>генетически </a:t>
            </a:r>
            <a:r>
              <a:rPr lang="ru-RU" dirty="0"/>
              <a:t>независимых </a:t>
            </a:r>
            <a:r>
              <a:rPr lang="ru-RU" dirty="0" smtClean="0"/>
              <a:t>системах. </a:t>
            </a:r>
          </a:p>
          <a:p>
            <a:r>
              <a:rPr lang="ru-RU" dirty="0" smtClean="0"/>
              <a:t>В подавляющем большинстве </a:t>
            </a:r>
            <a:r>
              <a:rPr lang="ru-RU" dirty="0"/>
              <a:t>случаев гемолитическая </a:t>
            </a:r>
            <a:r>
              <a:rPr lang="ru-RU" dirty="0" smtClean="0"/>
              <a:t>болезнь плода </a:t>
            </a:r>
            <a:r>
              <a:rPr lang="ru-RU" dirty="0"/>
              <a:t>и новорожденного вызывается </a:t>
            </a:r>
            <a:r>
              <a:rPr lang="ru-RU" dirty="0" smtClean="0"/>
              <a:t>сенсибилизацией </a:t>
            </a:r>
            <a:r>
              <a:rPr lang="ru-RU" dirty="0"/>
              <a:t>матери антигенами системы резус и АВ0.</a:t>
            </a:r>
          </a:p>
          <a:p>
            <a:r>
              <a:rPr lang="ru-RU" dirty="0"/>
              <a:t>Значительно реже она возникает при </a:t>
            </a:r>
            <a:r>
              <a:rPr lang="ru-RU" dirty="0" smtClean="0"/>
              <a:t>несовместимости </a:t>
            </a:r>
            <a:r>
              <a:rPr lang="ru-RU" dirty="0"/>
              <a:t>крови матери и плода по </a:t>
            </a:r>
            <a:r>
              <a:rPr lang="ru-RU" dirty="0" smtClean="0"/>
              <a:t> антигенам других систем </a:t>
            </a:r>
            <a:r>
              <a:rPr lang="en-US" dirty="0"/>
              <a:t>(</a:t>
            </a:r>
            <a:r>
              <a:rPr lang="en-US" dirty="0" err="1"/>
              <a:t>Kell</a:t>
            </a:r>
            <a:r>
              <a:rPr lang="en-US" dirty="0"/>
              <a:t>, </a:t>
            </a:r>
            <a:r>
              <a:rPr lang="en-US" dirty="0" err="1"/>
              <a:t>Duffi</a:t>
            </a:r>
            <a:r>
              <a:rPr lang="en-US" dirty="0"/>
              <a:t>, Kidd </a:t>
            </a:r>
            <a:r>
              <a:rPr lang="ru-RU" dirty="0"/>
              <a:t>и пр.)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40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r>
              <a:rPr lang="ru-RU" sz="4000" dirty="0" smtClean="0"/>
              <a:t>Патогенез ГБН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99592" y="1484784"/>
            <a:ext cx="7200800" cy="4626848"/>
          </a:xfrm>
        </p:spPr>
        <p:txBody>
          <a:bodyPr>
            <a:normAutofit/>
          </a:bodyPr>
          <a:lstStyle/>
          <a:p>
            <a:r>
              <a:rPr lang="ru-RU" dirty="0" smtClean="0"/>
              <a:t>Беременная женщина </a:t>
            </a:r>
            <a:r>
              <a:rPr lang="ru-RU" dirty="0"/>
              <a:t>не имеет того антигена </a:t>
            </a:r>
            <a:r>
              <a:rPr lang="ru-RU" dirty="0" smtClean="0"/>
              <a:t>эритроцитов, </a:t>
            </a:r>
            <a:r>
              <a:rPr lang="ru-RU" dirty="0" smtClean="0"/>
              <a:t>который есть </a:t>
            </a:r>
            <a:r>
              <a:rPr lang="ru-RU" dirty="0"/>
              <a:t>у ее </a:t>
            </a:r>
            <a:r>
              <a:rPr lang="ru-RU" dirty="0" smtClean="0"/>
              <a:t>плода. Ребенок </a:t>
            </a:r>
            <a:r>
              <a:rPr lang="ru-RU" dirty="0"/>
              <a:t>получил этот антиген от отца. </a:t>
            </a:r>
            <a:endParaRPr lang="ru-RU" dirty="0" smtClean="0"/>
          </a:p>
          <a:p>
            <a:r>
              <a:rPr lang="ru-RU" dirty="0" smtClean="0"/>
              <a:t>Организм </a:t>
            </a:r>
            <a:r>
              <a:rPr lang="ru-RU" dirty="0"/>
              <a:t>женщины начинает </a:t>
            </a:r>
            <a:r>
              <a:rPr lang="ru-RU" dirty="0" smtClean="0"/>
              <a:t>вырабатывать </a:t>
            </a:r>
            <a:r>
              <a:rPr lang="ru-RU" dirty="0" err="1"/>
              <a:t>аллоиммунные</a:t>
            </a:r>
            <a:r>
              <a:rPr lang="ru-RU" dirty="0"/>
              <a:t> антиэритроцитарные </a:t>
            </a:r>
            <a:r>
              <a:rPr lang="ru-RU" dirty="0" smtClean="0"/>
              <a:t>антитела против </a:t>
            </a:r>
            <a:r>
              <a:rPr lang="ru-RU" dirty="0"/>
              <a:t>того </a:t>
            </a:r>
            <a:r>
              <a:rPr lang="ru-RU" dirty="0" smtClean="0"/>
              <a:t>антигена, который </a:t>
            </a:r>
            <a:r>
              <a:rPr lang="ru-RU" dirty="0"/>
              <a:t>есть у плода и отсутствует у матери. </a:t>
            </a:r>
            <a:endParaRPr lang="ru-RU" dirty="0" smtClean="0"/>
          </a:p>
          <a:p>
            <a:r>
              <a:rPr lang="ru-RU" dirty="0" smtClean="0"/>
              <a:t>Образовавшиеся </a:t>
            </a:r>
            <a:r>
              <a:rPr lang="ru-RU" dirty="0"/>
              <a:t>антитела проникают через плаценту </a:t>
            </a:r>
            <a:r>
              <a:rPr lang="ru-RU" dirty="0" smtClean="0"/>
              <a:t>к ребенку </a:t>
            </a:r>
            <a:r>
              <a:rPr lang="ru-RU" dirty="0"/>
              <a:t>и вызывают гемолиз эритроцитов.</a:t>
            </a:r>
          </a:p>
        </p:txBody>
      </p:sp>
    </p:spTree>
    <p:extLst>
      <p:ext uri="{BB962C8B-B14F-4D97-AF65-F5344CB8AC3E}">
        <p14:creationId xmlns:p14="http://schemas.microsoft.com/office/powerpoint/2010/main" val="37088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064896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Развивающаяся </a:t>
            </a:r>
            <a:r>
              <a:rPr lang="ru-RU" dirty="0"/>
              <a:t>анемия вызывает компенсаторную </a:t>
            </a:r>
            <a:r>
              <a:rPr lang="ru-RU" dirty="0" smtClean="0"/>
              <a:t>реакцию организма </a:t>
            </a:r>
            <a:r>
              <a:rPr lang="ru-RU" dirty="0"/>
              <a:t>с возникновением очагов </a:t>
            </a:r>
            <a:r>
              <a:rPr lang="ru-RU" dirty="0" smtClean="0"/>
              <a:t>экстрамедуллярного </a:t>
            </a:r>
            <a:r>
              <a:rPr lang="ru-RU" dirty="0"/>
              <a:t>кроветворения и </a:t>
            </a:r>
            <a:r>
              <a:rPr lang="ru-RU" dirty="0" err="1"/>
              <a:t>гепатоспленомегалией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результате превалирования процессов </a:t>
            </a:r>
            <a:r>
              <a:rPr lang="ru-RU" dirty="0" smtClean="0"/>
              <a:t>разрушения эритроцитов </a:t>
            </a:r>
            <a:r>
              <a:rPr lang="ru-RU" dirty="0"/>
              <a:t>над </a:t>
            </a:r>
            <a:r>
              <a:rPr lang="ru-RU" dirty="0" err="1"/>
              <a:t>гемопоэзом</a:t>
            </a:r>
            <a:r>
              <a:rPr lang="ru-RU" dirty="0"/>
              <a:t>, у плода </a:t>
            </a:r>
            <a:r>
              <a:rPr lang="ru-RU" dirty="0" smtClean="0"/>
              <a:t>развивается анемия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Из-за </a:t>
            </a:r>
            <a:r>
              <a:rPr lang="ru-RU" dirty="0"/>
              <a:t>«перегрузки» печени железом, </a:t>
            </a:r>
            <a:r>
              <a:rPr lang="ru-RU" dirty="0" smtClean="0"/>
              <a:t>пигментами </a:t>
            </a:r>
            <a:r>
              <a:rPr lang="ru-RU" dirty="0"/>
              <a:t>и развивающегося фиброза нарушается </a:t>
            </a:r>
            <a:r>
              <a:rPr lang="ru-RU" dirty="0" smtClean="0"/>
              <a:t>ее функция.</a:t>
            </a:r>
          </a:p>
          <a:p>
            <a:r>
              <a:rPr lang="ru-RU" dirty="0" smtClean="0"/>
              <a:t>Возникающая </a:t>
            </a:r>
            <a:r>
              <a:rPr lang="ru-RU" dirty="0"/>
              <a:t>сердечная </a:t>
            </a:r>
            <a:r>
              <a:rPr lang="ru-RU" dirty="0" smtClean="0"/>
              <a:t>недостаточность и </a:t>
            </a:r>
            <a:r>
              <a:rPr lang="ru-RU" dirty="0"/>
              <a:t>увеличение размеров печени являются </a:t>
            </a:r>
            <a:r>
              <a:rPr lang="ru-RU" dirty="0" smtClean="0"/>
              <a:t>основными причинами</a:t>
            </a:r>
            <a:r>
              <a:rPr lang="ru-RU" dirty="0"/>
              <a:t>, приводящими к выпотеванию </a:t>
            </a:r>
            <a:r>
              <a:rPr lang="ru-RU" dirty="0" smtClean="0"/>
              <a:t>жидкости </a:t>
            </a:r>
            <a:r>
              <a:rPr lang="ru-RU" dirty="0"/>
              <a:t>в ткани и полости, развитию анасарки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2275" y="188913"/>
            <a:ext cx="6511925" cy="1143000"/>
          </a:xfrm>
        </p:spPr>
        <p:txBody>
          <a:bodyPr/>
          <a:lstStyle/>
          <a:p>
            <a:r>
              <a:rPr lang="ru-RU" sz="4000" dirty="0" smtClean="0"/>
              <a:t>Патогенез ГБН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777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92888" cy="44108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случае АВ0-конфликта образование анти-А и </a:t>
            </a:r>
            <a:r>
              <a:rPr lang="ru-RU" dirty="0" smtClean="0"/>
              <a:t>анти-В </a:t>
            </a:r>
            <a:r>
              <a:rPr lang="ru-RU" dirty="0"/>
              <a:t>антител класса </a:t>
            </a:r>
            <a:r>
              <a:rPr lang="ru-RU" dirty="0" err="1"/>
              <a:t>IgG</a:t>
            </a:r>
            <a:r>
              <a:rPr lang="ru-RU" dirty="0"/>
              <a:t> объясняется </a:t>
            </a:r>
            <a:r>
              <a:rPr lang="ru-RU" dirty="0" smtClean="0"/>
              <a:t>иммунизацией А </a:t>
            </a:r>
            <a:r>
              <a:rPr lang="ru-RU" dirty="0"/>
              <a:t>и В подобными антигенами, содержащимися в </a:t>
            </a:r>
            <a:r>
              <a:rPr lang="ru-RU" dirty="0" smtClean="0"/>
              <a:t>клеточных </a:t>
            </a:r>
            <a:r>
              <a:rPr lang="ru-RU" dirty="0"/>
              <a:t>стенках </a:t>
            </a:r>
            <a:r>
              <a:rPr lang="ru-RU" dirty="0" smtClean="0"/>
              <a:t>бактерий.</a:t>
            </a:r>
          </a:p>
          <a:p>
            <a:r>
              <a:rPr lang="ru-RU" dirty="0" smtClean="0"/>
              <a:t>Ряд вакцин содержат </a:t>
            </a:r>
            <a:r>
              <a:rPr lang="ru-RU" dirty="0"/>
              <a:t>фактор А</a:t>
            </a:r>
            <a:r>
              <a:rPr lang="ru-RU" dirty="0" smtClean="0"/>
              <a:t>.</a:t>
            </a:r>
          </a:p>
          <a:p>
            <a:r>
              <a:rPr lang="ru-RU" dirty="0"/>
              <a:t>При внутривенном использовании </a:t>
            </a:r>
            <a:r>
              <a:rPr lang="ru-RU" dirty="0" smtClean="0"/>
              <a:t>наркотических препаратов есть вероятность переноса чужеродных </a:t>
            </a:r>
            <a:r>
              <a:rPr lang="ru-RU" dirty="0"/>
              <a:t>антигенов, что ведет к образованию </a:t>
            </a:r>
            <a:r>
              <a:rPr lang="ru-RU" dirty="0" smtClean="0"/>
              <a:t>специфических </a:t>
            </a:r>
            <a:r>
              <a:rPr lang="ru-RU" dirty="0" err="1"/>
              <a:t>противогрупповых</a:t>
            </a:r>
            <a:r>
              <a:rPr lang="ru-RU" dirty="0"/>
              <a:t> антител класса </a:t>
            </a:r>
            <a:r>
              <a:rPr lang="ru-RU" dirty="0" err="1" smtClean="0"/>
              <a:t>IgG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объясняет высокий процент поражения </a:t>
            </a:r>
            <a:r>
              <a:rPr lang="ru-RU" dirty="0"/>
              <a:t>новорожденных детей </a:t>
            </a:r>
            <a:r>
              <a:rPr lang="ru-RU" dirty="0" smtClean="0"/>
              <a:t>гемолитической болезнью</a:t>
            </a:r>
            <a:r>
              <a:rPr lang="ru-RU" dirty="0"/>
              <a:t>, обусловленной АВ0 несовместимостью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512511" cy="1143000"/>
          </a:xfrm>
        </p:spPr>
        <p:txBody>
          <a:bodyPr/>
          <a:lstStyle/>
          <a:p>
            <a:r>
              <a:rPr lang="ru-RU" sz="4000" dirty="0" smtClean="0"/>
              <a:t>Патогенез ГБН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713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7416824" cy="4680520"/>
          </a:xfrm>
        </p:spPr>
        <p:txBody>
          <a:bodyPr/>
          <a:lstStyle/>
          <a:p>
            <a:r>
              <a:rPr lang="ru-RU" dirty="0" smtClean="0"/>
              <a:t>Гемолитическая болезнь новорожденных </a:t>
            </a:r>
            <a:r>
              <a:rPr lang="ru-RU" dirty="0"/>
              <a:t>является показанием для индивидуального подбора донорской крови согласно приказу Минздрава России от 02.04.2013 г. №183н «Об утверждении правил клинического использования донорской крови и (или) ее компонентов».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 </a:t>
            </a:r>
            <a:r>
              <a:rPr lang="ru-RU" dirty="0"/>
              <a:t>период 2016-начало 2017 года в </a:t>
            </a:r>
            <a:r>
              <a:rPr lang="ru-RU" dirty="0" smtClean="0"/>
              <a:t>КДЛ ККЦК№1 были </a:t>
            </a:r>
            <a:r>
              <a:rPr lang="ru-RU" dirty="0"/>
              <a:t>выполнены индивидуальные подборы крови для 104 новорожденных с диагнозом ГБН.</a:t>
            </a:r>
          </a:p>
        </p:txBody>
      </p:sp>
    </p:spTree>
    <p:extLst>
      <p:ext uri="{BB962C8B-B14F-4D97-AF65-F5344CB8AC3E}">
        <p14:creationId xmlns:p14="http://schemas.microsoft.com/office/powerpoint/2010/main" val="364953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512511" cy="1143000"/>
          </a:xfrm>
        </p:spPr>
        <p:txBody>
          <a:bodyPr/>
          <a:lstStyle/>
          <a:p>
            <a:r>
              <a:rPr lang="ru-RU" dirty="0" smtClean="0"/>
              <a:t>Цель </a:t>
            </a:r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348880"/>
            <a:ext cx="7056784" cy="3474720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  <a:p>
            <a:r>
              <a:rPr lang="ru-RU" dirty="0"/>
              <a:t>Изучить частоту встречаемости антиэритроцитарных </a:t>
            </a:r>
            <a:r>
              <a:rPr lang="ru-RU" dirty="0" err="1"/>
              <a:t>аллоантител</a:t>
            </a:r>
            <a:r>
              <a:rPr lang="ru-RU" dirty="0"/>
              <a:t> в сыворотке крови женщин-матерей новорожденных с ГБН, а также оценить частоту встречаемости различных сочетаний групп крови матери и ребёнка внутри данной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2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512511" cy="1143000"/>
          </a:xfrm>
        </p:spPr>
        <p:txBody>
          <a:bodyPr/>
          <a:lstStyle/>
          <a:p>
            <a:r>
              <a:rPr lang="ru-RU" sz="4000" dirty="0">
                <a:effectLst/>
              </a:rPr>
              <a:t>Материалы и </a:t>
            </a:r>
            <a:r>
              <a:rPr lang="ru-RU" sz="4000" dirty="0" smtClean="0">
                <a:effectLst/>
              </a:rPr>
              <a:t>методы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768952" cy="4824536"/>
          </a:xfrm>
        </p:spPr>
        <p:txBody>
          <a:bodyPr>
            <a:normAutofit fontScale="92500"/>
          </a:bodyPr>
          <a:lstStyle/>
          <a:p>
            <a:r>
              <a:rPr lang="ru-RU" dirty="0"/>
              <a:t>Образцы </a:t>
            </a:r>
            <a:r>
              <a:rPr lang="ru-RU" dirty="0" smtClean="0"/>
              <a:t>крови матерей и новорожденных </a:t>
            </a:r>
            <a:r>
              <a:rPr lang="ru-RU" dirty="0"/>
              <a:t>в вакуумных пробирках с ЭДТА-К2 или </a:t>
            </a:r>
            <a:r>
              <a:rPr lang="ru-RU" dirty="0" smtClean="0"/>
              <a:t>ЭДТА-К3.</a:t>
            </a:r>
          </a:p>
          <a:p>
            <a:r>
              <a:rPr lang="ru-RU" dirty="0" smtClean="0"/>
              <a:t>Плазму </a:t>
            </a:r>
            <a:r>
              <a:rPr lang="ru-RU" dirty="0" smtClean="0"/>
              <a:t> </a:t>
            </a:r>
            <a:r>
              <a:rPr lang="ru-RU" dirty="0" smtClean="0"/>
              <a:t>получали центрифугированием </a:t>
            </a:r>
            <a:r>
              <a:rPr lang="ru-RU" dirty="0"/>
              <a:t>в течение 2 минут при 6000 об/мин</a:t>
            </a:r>
            <a:r>
              <a:rPr lang="ru-RU" dirty="0" smtClean="0"/>
              <a:t>.</a:t>
            </a:r>
          </a:p>
          <a:p>
            <a:r>
              <a:rPr lang="ru-RU" dirty="0"/>
              <a:t>Определение антигенов групп крови системы АВ0 и Резус новорожденного и матери </a:t>
            </a:r>
            <a:r>
              <a:rPr lang="ru-RU" dirty="0" smtClean="0"/>
              <a:t>при </a:t>
            </a:r>
            <a:r>
              <a:rPr lang="ru-RU" dirty="0"/>
              <a:t>помощи </a:t>
            </a:r>
            <a:r>
              <a:rPr lang="ru-RU" dirty="0" err="1"/>
              <a:t>гелевой</a:t>
            </a:r>
            <a:r>
              <a:rPr lang="ru-RU" dirty="0"/>
              <a:t> технологии (карты </a:t>
            </a:r>
            <a:r>
              <a:rPr lang="en-US" dirty="0"/>
              <a:t>ID Card </a:t>
            </a:r>
            <a:r>
              <a:rPr lang="en-US" dirty="0" err="1"/>
              <a:t>DiaClon</a:t>
            </a:r>
            <a:r>
              <a:rPr lang="en-US" dirty="0"/>
              <a:t> ABO</a:t>
            </a:r>
            <a:r>
              <a:rPr lang="ru-RU" dirty="0"/>
              <a:t>/</a:t>
            </a:r>
            <a:r>
              <a:rPr lang="en-US" dirty="0"/>
              <a:t>D</a:t>
            </a:r>
            <a:r>
              <a:rPr lang="ru-RU" dirty="0"/>
              <a:t>+</a:t>
            </a:r>
            <a:r>
              <a:rPr lang="en-US" dirty="0"/>
              <a:t>Reverse Grouping</a:t>
            </a:r>
            <a:r>
              <a:rPr lang="ru-RU" dirty="0"/>
              <a:t>, </a:t>
            </a:r>
            <a:r>
              <a:rPr lang="en-US" dirty="0"/>
              <a:t>ID Card </a:t>
            </a:r>
            <a:r>
              <a:rPr lang="en-US" dirty="0" err="1"/>
              <a:t>DiaClon</a:t>
            </a:r>
            <a:r>
              <a:rPr lang="en-US" dirty="0"/>
              <a:t> Rh</a:t>
            </a:r>
            <a:r>
              <a:rPr lang="ru-RU" dirty="0"/>
              <a:t>-</a:t>
            </a:r>
            <a:r>
              <a:rPr lang="en-US" dirty="0"/>
              <a:t>Subgroups</a:t>
            </a:r>
            <a:r>
              <a:rPr lang="ru-RU" dirty="0"/>
              <a:t>+</a:t>
            </a:r>
            <a:r>
              <a:rPr lang="en-US" dirty="0"/>
              <a:t>K</a:t>
            </a:r>
            <a:r>
              <a:rPr lang="ru-RU" dirty="0"/>
              <a:t> фирмы </a:t>
            </a:r>
            <a:r>
              <a:rPr lang="en-US" dirty="0" err="1"/>
              <a:t>DiaMed</a:t>
            </a:r>
            <a:r>
              <a:rPr lang="ru-RU" dirty="0"/>
              <a:t> (Швейцария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Определение  </a:t>
            </a:r>
            <a:r>
              <a:rPr lang="ru-RU" dirty="0" err="1"/>
              <a:t>аллоантител</a:t>
            </a:r>
            <a:r>
              <a:rPr lang="ru-RU" dirty="0"/>
              <a:t> проводили в непрямом </a:t>
            </a:r>
            <a:r>
              <a:rPr lang="ru-RU" dirty="0" err="1"/>
              <a:t>антиглобулиновом</a:t>
            </a:r>
            <a:r>
              <a:rPr lang="ru-RU" dirty="0"/>
              <a:t> тесте с использованием </a:t>
            </a:r>
            <a:r>
              <a:rPr lang="ru-RU" dirty="0" err="1"/>
              <a:t>гелевых</a:t>
            </a:r>
            <a:r>
              <a:rPr lang="ru-RU" dirty="0"/>
              <a:t> карт </a:t>
            </a:r>
            <a:r>
              <a:rPr lang="en-US" dirty="0"/>
              <a:t>ID Card </a:t>
            </a:r>
            <a:r>
              <a:rPr lang="en-US" dirty="0" err="1"/>
              <a:t>Liss</a:t>
            </a:r>
            <a:r>
              <a:rPr lang="ru-RU" dirty="0"/>
              <a:t>/</a:t>
            </a:r>
            <a:r>
              <a:rPr lang="en-US" dirty="0"/>
              <a:t>Coombs</a:t>
            </a:r>
            <a:r>
              <a:rPr lang="ru-RU" dirty="0"/>
              <a:t> фирмы </a:t>
            </a:r>
            <a:r>
              <a:rPr lang="en-US" dirty="0" err="1"/>
              <a:t>DiaMed</a:t>
            </a:r>
            <a:r>
              <a:rPr lang="ru-RU" dirty="0"/>
              <a:t> (Швейцария). Тест-эритроциты </a:t>
            </a:r>
            <a:r>
              <a:rPr lang="en-US" dirty="0"/>
              <a:t>ID</a:t>
            </a:r>
            <a:r>
              <a:rPr lang="ru-RU" dirty="0"/>
              <a:t>-</a:t>
            </a:r>
            <a:r>
              <a:rPr lang="en-US" dirty="0" err="1"/>
              <a:t>DiaCell</a:t>
            </a:r>
            <a:r>
              <a:rPr lang="en-US" dirty="0"/>
              <a:t> I</a:t>
            </a:r>
            <a:r>
              <a:rPr lang="ru-RU" dirty="0"/>
              <a:t>-</a:t>
            </a:r>
            <a:r>
              <a:rPr lang="en-US" dirty="0"/>
              <a:t>II</a:t>
            </a:r>
            <a:r>
              <a:rPr lang="ru-RU" dirty="0"/>
              <a:t>-</a:t>
            </a:r>
            <a:r>
              <a:rPr lang="en-US" dirty="0"/>
              <a:t>III</a:t>
            </a:r>
            <a:r>
              <a:rPr lang="ru-RU" dirty="0"/>
              <a:t> (фенотипы </a:t>
            </a:r>
            <a:r>
              <a:rPr lang="en-US" dirty="0"/>
              <a:t>CCC</a:t>
            </a:r>
            <a:r>
              <a:rPr lang="en-US" baseline="30000" dirty="0"/>
              <a:t>W</a:t>
            </a:r>
            <a:r>
              <a:rPr lang="en-US" dirty="0"/>
              <a:t>D</a:t>
            </a:r>
            <a:r>
              <a:rPr lang="ru-RU" dirty="0"/>
              <a:t>.</a:t>
            </a:r>
            <a:r>
              <a:rPr lang="en-US" dirty="0" err="1"/>
              <a:t>ee</a:t>
            </a:r>
            <a:r>
              <a:rPr lang="ru-RU" dirty="0"/>
              <a:t>, </a:t>
            </a:r>
            <a:r>
              <a:rPr lang="en-US" dirty="0" err="1"/>
              <a:t>ccD</a:t>
            </a:r>
            <a:r>
              <a:rPr lang="ru-RU" dirty="0"/>
              <a:t>.</a:t>
            </a:r>
            <a:r>
              <a:rPr lang="en-US" dirty="0"/>
              <a:t>EE</a:t>
            </a:r>
            <a:r>
              <a:rPr lang="ru-RU" dirty="0"/>
              <a:t>, </a:t>
            </a:r>
            <a:r>
              <a:rPr lang="en-US" dirty="0" err="1"/>
              <a:t>ccddee</a:t>
            </a:r>
            <a:r>
              <a:rPr lang="ru-RU" dirty="0"/>
              <a:t>) использовали для скрининга антител и определения их предположительной специфичности.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19665285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295</TotalTime>
  <Words>802</Words>
  <Application>Microsoft Office PowerPoint</Application>
  <PresentationFormat>Экран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Частота встречаемости антиэритроцитарных антител при ГБН (по данным индивидуального подбора)</vt:lpstr>
      <vt:lpstr>Гемолитическая болезнь новорожденного (ГБН) </vt:lpstr>
      <vt:lpstr>Основные виды конфликтов</vt:lpstr>
      <vt:lpstr>Патогенез ГБН</vt:lpstr>
      <vt:lpstr>Патогенез ГБН</vt:lpstr>
      <vt:lpstr>Патогенез ГБН</vt:lpstr>
      <vt:lpstr>Презентация PowerPoint</vt:lpstr>
      <vt:lpstr>Цель работы</vt:lpstr>
      <vt:lpstr>Материалы и методы</vt:lpstr>
      <vt:lpstr>Результаты</vt:lpstr>
      <vt:lpstr>Результаты</vt:lpstr>
      <vt:lpstr>Результаты</vt:lpstr>
      <vt:lpstr>Результаты</vt:lpstr>
      <vt:lpstr>Результаты</vt:lpstr>
      <vt:lpstr>Выводы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</dc:title>
  <dc:creator>Валя</dc:creator>
  <cp:lastModifiedBy>Валя</cp:lastModifiedBy>
  <cp:revision>19</cp:revision>
  <dcterms:created xsi:type="dcterms:W3CDTF">2017-05-22T02:45:59Z</dcterms:created>
  <dcterms:modified xsi:type="dcterms:W3CDTF">2017-05-23T09:30:34Z</dcterms:modified>
</cp:coreProperties>
</file>