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6"/>
  </p:notesMasterIdLst>
  <p:sldIdLst>
    <p:sldId id="257" r:id="rId2"/>
    <p:sldId id="258" r:id="rId3"/>
    <p:sldId id="355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329" r:id="rId13"/>
    <p:sldId id="268" r:id="rId14"/>
    <p:sldId id="269" r:id="rId15"/>
    <p:sldId id="271" r:id="rId16"/>
    <p:sldId id="356" r:id="rId17"/>
    <p:sldId id="330" r:id="rId18"/>
    <p:sldId id="384" r:id="rId19"/>
    <p:sldId id="273" r:id="rId20"/>
    <p:sldId id="360" r:id="rId21"/>
    <p:sldId id="274" r:id="rId22"/>
    <p:sldId id="275" r:id="rId23"/>
    <p:sldId id="369" r:id="rId24"/>
    <p:sldId id="370" r:id="rId25"/>
    <p:sldId id="371" r:id="rId26"/>
    <p:sldId id="361" r:id="rId27"/>
    <p:sldId id="362" r:id="rId28"/>
    <p:sldId id="363" r:id="rId29"/>
    <p:sldId id="364" r:id="rId30"/>
    <p:sldId id="280" r:id="rId31"/>
    <p:sldId id="365" r:id="rId32"/>
    <p:sldId id="366" r:id="rId33"/>
    <p:sldId id="367" r:id="rId34"/>
    <p:sldId id="285" r:id="rId35"/>
    <p:sldId id="286" r:id="rId36"/>
    <p:sldId id="348" r:id="rId37"/>
    <p:sldId id="349" r:id="rId38"/>
    <p:sldId id="350" r:id="rId39"/>
    <p:sldId id="351" r:id="rId40"/>
    <p:sldId id="352" r:id="rId41"/>
    <p:sldId id="353" r:id="rId42"/>
    <p:sldId id="372" r:id="rId43"/>
    <p:sldId id="373" r:id="rId44"/>
    <p:sldId id="374" r:id="rId45"/>
    <p:sldId id="375" r:id="rId46"/>
    <p:sldId id="376" r:id="rId47"/>
    <p:sldId id="377" r:id="rId48"/>
    <p:sldId id="346" r:id="rId49"/>
    <p:sldId id="383" r:id="rId50"/>
    <p:sldId id="357" r:id="rId51"/>
    <p:sldId id="381" r:id="rId52"/>
    <p:sldId id="385" r:id="rId53"/>
    <p:sldId id="382" r:id="rId54"/>
    <p:sldId id="278" r:id="rId55"/>
  </p:sldIdLst>
  <p:sldSz cx="9144000" cy="6858000" type="screen4x3"/>
  <p:notesSz cx="9926638" cy="6797675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тандартный раздел" id="{80DF572C-7570-A646-92AB-ED64AE000EEB}">
          <p14:sldIdLst>
            <p14:sldId id="257"/>
            <p14:sldId id="258"/>
            <p14:sldId id="355"/>
            <p14:sldId id="260"/>
          </p14:sldIdLst>
        </p14:section>
        <p14:section name="Что переливаем" id="{8F55758E-9180-1442-B236-AF29A3DA3FC5}">
          <p14:sldIdLst>
            <p14:sldId id="261"/>
            <p14:sldId id="262"/>
            <p14:sldId id="263"/>
            <p14:sldId id="264"/>
            <p14:sldId id="265"/>
            <p14:sldId id="266"/>
            <p14:sldId id="267"/>
            <p14:sldId id="329"/>
            <p14:sldId id="268"/>
            <p14:sldId id="269"/>
            <p14:sldId id="271"/>
            <p14:sldId id="356"/>
            <p14:sldId id="330"/>
            <p14:sldId id="384"/>
            <p14:sldId id="273"/>
            <p14:sldId id="360"/>
            <p14:sldId id="274"/>
          </p14:sldIdLst>
        </p14:section>
        <p14:section name="Осознанность трансфузий" id="{4FC632D1-C17B-F642-9759-8F5CA04545EF}">
          <p14:sldIdLst>
            <p14:sldId id="275"/>
            <p14:sldId id="369"/>
            <p14:sldId id="370"/>
            <p14:sldId id="371"/>
            <p14:sldId id="361"/>
            <p14:sldId id="362"/>
            <p14:sldId id="363"/>
            <p14:sldId id="364"/>
            <p14:sldId id="280"/>
            <p14:sldId id="365"/>
            <p14:sldId id="366"/>
            <p14:sldId id="367"/>
            <p14:sldId id="285"/>
            <p14:sldId id="286"/>
            <p14:sldId id="348"/>
            <p14:sldId id="349"/>
            <p14:sldId id="350"/>
            <p14:sldId id="351"/>
            <p14:sldId id="352"/>
            <p14:sldId id="353"/>
            <p14:sldId id="372"/>
            <p14:sldId id="373"/>
            <p14:sldId id="374"/>
            <p14:sldId id="375"/>
            <p14:sldId id="376"/>
            <p14:sldId id="377"/>
            <p14:sldId id="346"/>
            <p14:sldId id="383"/>
            <p14:sldId id="357"/>
            <p14:sldId id="381"/>
            <p14:sldId id="385"/>
            <p14:sldId id="382"/>
            <p14:sldId id="27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800" autoAdjust="0"/>
  </p:normalViewPr>
  <p:slideViewPr>
    <p:cSldViewPr snapToGrid="0" snapToObjects="1">
      <p:cViewPr>
        <p:scale>
          <a:sx n="37" d="100"/>
          <a:sy n="37" d="100"/>
        </p:scale>
        <p:origin x="-2856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12" d="100"/>
          <a:sy n="112" d="100"/>
        </p:scale>
        <p:origin x="2094" y="114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D4A5DD-630E-6241-8E3F-E8E97B9C4312}" type="doc">
      <dgm:prSet loTypeId="urn:microsoft.com/office/officeart/2005/8/layout/radial4" loCatId="" qsTypeId="urn:microsoft.com/office/officeart/2005/8/quickstyle/simple4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138EED9D-68B1-1C41-A72E-427FF18A5BCA}">
      <dgm:prSet phldrT="[Текст]" custT="1"/>
      <dgm:spPr/>
      <dgm:t>
        <a:bodyPr/>
        <a:lstStyle/>
        <a:p>
          <a:r>
            <a:rPr lang="ru-RU" sz="7200" b="1" dirty="0" smtClean="0"/>
            <a:t>?</a:t>
          </a:r>
          <a:endParaRPr lang="ru-RU" sz="7200" b="1" dirty="0"/>
        </a:p>
      </dgm:t>
    </dgm:pt>
    <dgm:pt modelId="{BB7D828C-7744-3940-BD67-ED3C6F6F0D18}" type="parTrans" cxnId="{EC9F55C8-D0D6-0B4F-91C6-E0E3EA487A5A}">
      <dgm:prSet/>
      <dgm:spPr/>
      <dgm:t>
        <a:bodyPr/>
        <a:lstStyle/>
        <a:p>
          <a:endParaRPr lang="ru-RU" sz="2400" b="1"/>
        </a:p>
      </dgm:t>
    </dgm:pt>
    <dgm:pt modelId="{26B047D5-8BE7-3C42-BC65-4D235BCF32A4}" type="sibTrans" cxnId="{EC9F55C8-D0D6-0B4F-91C6-E0E3EA487A5A}">
      <dgm:prSet/>
      <dgm:spPr/>
      <dgm:t>
        <a:bodyPr/>
        <a:lstStyle/>
        <a:p>
          <a:endParaRPr lang="ru-RU" sz="2400" b="1"/>
        </a:p>
      </dgm:t>
    </dgm:pt>
    <dgm:pt modelId="{378FF1F0-A51C-7E45-A587-2C15512E805B}">
      <dgm:prSet phldrT="[Текст]" custT="1"/>
      <dgm:spPr/>
      <dgm:t>
        <a:bodyPr/>
        <a:lstStyle/>
        <a:p>
          <a:r>
            <a:rPr lang="ru-RU" sz="1800" b="1" dirty="0" smtClean="0"/>
            <a:t>ТРАЛИ</a:t>
          </a:r>
          <a:endParaRPr lang="ru-RU" sz="1800" b="1" dirty="0"/>
        </a:p>
      </dgm:t>
    </dgm:pt>
    <dgm:pt modelId="{FD0CB106-CE73-0940-AC11-953C40656039}" type="parTrans" cxnId="{9B531D75-FD98-AF41-899C-35B90CE0A5A6}">
      <dgm:prSet/>
      <dgm:spPr/>
      <dgm:t>
        <a:bodyPr/>
        <a:lstStyle/>
        <a:p>
          <a:endParaRPr lang="ru-RU" sz="2400" b="1"/>
        </a:p>
      </dgm:t>
    </dgm:pt>
    <dgm:pt modelId="{5D28D234-392F-6C49-B6CC-C48D89DC8626}" type="sibTrans" cxnId="{9B531D75-FD98-AF41-899C-35B90CE0A5A6}">
      <dgm:prSet/>
      <dgm:spPr/>
      <dgm:t>
        <a:bodyPr/>
        <a:lstStyle/>
        <a:p>
          <a:endParaRPr lang="ru-RU" sz="2400" b="1"/>
        </a:p>
      </dgm:t>
    </dgm:pt>
    <dgm:pt modelId="{7115B5DC-8209-7B4A-9861-938F350FF5B4}">
      <dgm:prSet phldrT="[Текст]" custT="1"/>
      <dgm:spPr/>
      <dgm:t>
        <a:bodyPr/>
        <a:lstStyle/>
        <a:p>
          <a:r>
            <a:rPr lang="ru-RU" sz="1800" b="1" dirty="0" smtClean="0"/>
            <a:t>ЦП</a:t>
          </a:r>
          <a:endParaRPr lang="ru-RU" sz="1800" b="1" dirty="0"/>
        </a:p>
      </dgm:t>
    </dgm:pt>
    <dgm:pt modelId="{16985FE5-4AD9-9A4C-BBB1-18EBB7ED0882}" type="parTrans" cxnId="{1411B075-317E-9D4B-892C-A9143834D404}">
      <dgm:prSet/>
      <dgm:spPr/>
      <dgm:t>
        <a:bodyPr/>
        <a:lstStyle/>
        <a:p>
          <a:endParaRPr lang="ru-RU" sz="2400" b="1"/>
        </a:p>
      </dgm:t>
    </dgm:pt>
    <dgm:pt modelId="{116A6BD0-9348-C049-A164-41F0E425B0D3}" type="sibTrans" cxnId="{1411B075-317E-9D4B-892C-A9143834D404}">
      <dgm:prSet/>
      <dgm:spPr/>
      <dgm:t>
        <a:bodyPr/>
        <a:lstStyle/>
        <a:p>
          <a:endParaRPr lang="ru-RU" sz="2400" b="1"/>
        </a:p>
      </dgm:t>
    </dgm:pt>
    <dgm:pt modelId="{020943BC-7C52-7741-919C-D9C6F7407778}">
      <dgm:prSet phldrT="[Текст]" custT="1"/>
      <dgm:spPr/>
      <dgm:t>
        <a:bodyPr/>
        <a:lstStyle/>
        <a:p>
          <a:r>
            <a:rPr lang="ru-RU" sz="1800" b="1" dirty="0" smtClean="0"/>
            <a:t>Аллергические реакции</a:t>
          </a:r>
          <a:endParaRPr lang="ru-RU" sz="1800" b="1" dirty="0"/>
        </a:p>
      </dgm:t>
    </dgm:pt>
    <dgm:pt modelId="{4BB7BF72-461E-BE45-9660-D458A82DC454}" type="parTrans" cxnId="{B4D311CB-4AD8-824A-8B4C-739BE65653AA}">
      <dgm:prSet/>
      <dgm:spPr/>
      <dgm:t>
        <a:bodyPr/>
        <a:lstStyle/>
        <a:p>
          <a:endParaRPr lang="ru-RU" sz="2400" b="1"/>
        </a:p>
      </dgm:t>
    </dgm:pt>
    <dgm:pt modelId="{A7859BD5-04E8-FD42-B84D-1CB2195C2312}" type="sibTrans" cxnId="{B4D311CB-4AD8-824A-8B4C-739BE65653AA}">
      <dgm:prSet/>
      <dgm:spPr/>
      <dgm:t>
        <a:bodyPr/>
        <a:lstStyle/>
        <a:p>
          <a:endParaRPr lang="ru-RU" sz="2400" b="1"/>
        </a:p>
      </dgm:t>
    </dgm:pt>
    <dgm:pt modelId="{2514F413-EF4D-FC42-BFE2-58F2CFFCA872}">
      <dgm:prSet phldrT="[Текст]" custT="1"/>
      <dgm:spPr/>
      <dgm:t>
        <a:bodyPr/>
        <a:lstStyle/>
        <a:p>
          <a:r>
            <a:rPr lang="ru-RU" sz="1800" b="1" dirty="0" smtClean="0"/>
            <a:t>Инфекции</a:t>
          </a:r>
          <a:endParaRPr lang="ru-RU" sz="1800" b="1" dirty="0"/>
        </a:p>
      </dgm:t>
    </dgm:pt>
    <dgm:pt modelId="{9D6699F2-48E7-2149-8B60-5233A2AA0E71}" type="parTrans" cxnId="{F1F6DC81-3205-6447-8731-64193F719A5F}">
      <dgm:prSet/>
      <dgm:spPr/>
      <dgm:t>
        <a:bodyPr/>
        <a:lstStyle/>
        <a:p>
          <a:endParaRPr lang="ru-RU" sz="2400" b="1"/>
        </a:p>
      </dgm:t>
    </dgm:pt>
    <dgm:pt modelId="{5F0B3B35-EFD9-6445-8109-C241CC536261}" type="sibTrans" cxnId="{F1F6DC81-3205-6447-8731-64193F719A5F}">
      <dgm:prSet/>
      <dgm:spPr/>
      <dgm:t>
        <a:bodyPr/>
        <a:lstStyle/>
        <a:p>
          <a:endParaRPr lang="ru-RU" sz="2400" b="1"/>
        </a:p>
      </dgm:t>
    </dgm:pt>
    <dgm:pt modelId="{20A618AD-03FF-7B48-876E-C5AF41AAACD0}">
      <dgm:prSet phldrT="[Текст]" custT="1"/>
      <dgm:spPr/>
      <dgm:t>
        <a:bodyPr/>
        <a:lstStyle/>
        <a:p>
          <a:r>
            <a:rPr lang="ru-RU" sz="1800" b="1" dirty="0" smtClean="0"/>
            <a:t>Цитратная интоксикация</a:t>
          </a:r>
          <a:endParaRPr lang="ru-RU" sz="1800" b="1" dirty="0"/>
        </a:p>
      </dgm:t>
    </dgm:pt>
    <dgm:pt modelId="{1CE16074-0D65-AE49-AC01-BF4E13F29951}" type="parTrans" cxnId="{91078AEB-EA4E-8D4B-941D-23EABD0D04FC}">
      <dgm:prSet/>
      <dgm:spPr/>
      <dgm:t>
        <a:bodyPr/>
        <a:lstStyle/>
        <a:p>
          <a:endParaRPr lang="ru-RU" sz="2400" b="1"/>
        </a:p>
      </dgm:t>
    </dgm:pt>
    <dgm:pt modelId="{B64859D3-6D7F-BC4C-98E8-932DC7ACA9E9}" type="sibTrans" cxnId="{91078AEB-EA4E-8D4B-941D-23EABD0D04FC}">
      <dgm:prSet/>
      <dgm:spPr/>
      <dgm:t>
        <a:bodyPr/>
        <a:lstStyle/>
        <a:p>
          <a:endParaRPr lang="ru-RU" sz="2400" b="1"/>
        </a:p>
      </dgm:t>
    </dgm:pt>
    <dgm:pt modelId="{508661BD-B082-CF44-B93A-B583EE792D7D}">
      <dgm:prSet custT="1"/>
      <dgm:spPr/>
      <dgm:t>
        <a:bodyPr/>
        <a:lstStyle/>
        <a:p>
          <a:r>
            <a:rPr lang="ru-RU" sz="1800" b="1" dirty="0" smtClean="0"/>
            <a:t>Гипотермия</a:t>
          </a:r>
          <a:endParaRPr lang="ru-RU" sz="1800" b="1" dirty="0"/>
        </a:p>
      </dgm:t>
    </dgm:pt>
    <dgm:pt modelId="{0CD26B56-B79A-CC44-92F0-37F58A169519}" type="parTrans" cxnId="{90BE829A-01EC-4944-BF54-4BC831846499}">
      <dgm:prSet/>
      <dgm:spPr/>
      <dgm:t>
        <a:bodyPr/>
        <a:lstStyle/>
        <a:p>
          <a:endParaRPr lang="ru-RU" sz="2400" b="1"/>
        </a:p>
      </dgm:t>
    </dgm:pt>
    <dgm:pt modelId="{E1F8E7DB-2F33-9E47-B1B9-F04F3F3A7A4D}" type="sibTrans" cxnId="{90BE829A-01EC-4944-BF54-4BC831846499}">
      <dgm:prSet/>
      <dgm:spPr/>
      <dgm:t>
        <a:bodyPr/>
        <a:lstStyle/>
        <a:p>
          <a:endParaRPr lang="ru-RU" sz="2400" b="1"/>
        </a:p>
      </dgm:t>
    </dgm:pt>
    <dgm:pt modelId="{1491906E-D270-664C-959B-F903E578DA6E}" type="pres">
      <dgm:prSet presAssocID="{BAD4A5DD-630E-6241-8E3F-E8E97B9C431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F4CE7D-A902-CC4D-A8FB-6C428CE17B8C}" type="pres">
      <dgm:prSet presAssocID="{138EED9D-68B1-1C41-A72E-427FF18A5BCA}" presName="centerShape" presStyleLbl="node0" presStyleIdx="0" presStyleCnt="1"/>
      <dgm:spPr/>
      <dgm:t>
        <a:bodyPr/>
        <a:lstStyle/>
        <a:p>
          <a:endParaRPr lang="ru-RU"/>
        </a:p>
      </dgm:t>
    </dgm:pt>
    <dgm:pt modelId="{D571EFAA-350E-3D4E-A296-761E197C7562}" type="pres">
      <dgm:prSet presAssocID="{FD0CB106-CE73-0940-AC11-953C40656039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3C85CFF3-92BE-5948-A821-7478A47953BC}" type="pres">
      <dgm:prSet presAssocID="{378FF1F0-A51C-7E45-A587-2C15512E805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ABD929-5D5C-5145-9A76-A7E5D0A79CD6}" type="pres">
      <dgm:prSet presAssocID="{16985FE5-4AD9-9A4C-BBB1-18EBB7ED0882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4A0E55D1-64EB-894F-8F0F-B8B88A467555}" type="pres">
      <dgm:prSet presAssocID="{7115B5DC-8209-7B4A-9861-938F350FF5B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1DCF78-4225-6549-A46E-1C1F096D237D}" type="pres">
      <dgm:prSet presAssocID="{4BB7BF72-461E-BE45-9660-D458A82DC454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BD64741C-2D24-814E-9D7E-8BB9CBF8A5FC}" type="pres">
      <dgm:prSet presAssocID="{020943BC-7C52-7741-919C-D9C6F740777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B9A425-5BD8-D543-A2E7-3CA01399366E}" type="pres">
      <dgm:prSet presAssocID="{9D6699F2-48E7-2149-8B60-5233A2AA0E71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DDE07111-6AFB-844A-B378-91FE8F0C742B}" type="pres">
      <dgm:prSet presAssocID="{2514F413-EF4D-FC42-BFE2-58F2CFFCA87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DA925-EC42-C040-9759-6BE9866355D4}" type="pres">
      <dgm:prSet presAssocID="{1CE16074-0D65-AE49-AC01-BF4E13F29951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74A56AD6-45A4-E84B-B74D-8D786A280C9C}" type="pres">
      <dgm:prSet presAssocID="{20A618AD-03FF-7B48-876E-C5AF41AAACD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654DFD-F0BE-7F4C-B037-E0AD4D420ED5}" type="pres">
      <dgm:prSet presAssocID="{0CD26B56-B79A-CC44-92F0-37F58A169519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0C1ED327-6A00-0E40-9914-CF1B0C35B5B1}" type="pres">
      <dgm:prSet presAssocID="{508661BD-B082-CF44-B93A-B583EE792D7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C179D8-2DCE-0243-81C6-AE82AB29F2F5}" type="presOf" srcId="{16985FE5-4AD9-9A4C-BBB1-18EBB7ED0882}" destId="{5CABD929-5D5C-5145-9A76-A7E5D0A79CD6}" srcOrd="0" destOrd="0" presId="urn:microsoft.com/office/officeart/2005/8/layout/radial4"/>
    <dgm:cxn modelId="{B4D311CB-4AD8-824A-8B4C-739BE65653AA}" srcId="{138EED9D-68B1-1C41-A72E-427FF18A5BCA}" destId="{020943BC-7C52-7741-919C-D9C6F7407778}" srcOrd="2" destOrd="0" parTransId="{4BB7BF72-461E-BE45-9660-D458A82DC454}" sibTransId="{A7859BD5-04E8-FD42-B84D-1CB2195C2312}"/>
    <dgm:cxn modelId="{4077F438-28EF-4146-BE03-B0D5215F34DD}" type="presOf" srcId="{138EED9D-68B1-1C41-A72E-427FF18A5BCA}" destId="{14F4CE7D-A902-CC4D-A8FB-6C428CE17B8C}" srcOrd="0" destOrd="0" presId="urn:microsoft.com/office/officeart/2005/8/layout/radial4"/>
    <dgm:cxn modelId="{C9EAD6F5-8995-2943-8657-39B1E1FD714F}" type="presOf" srcId="{BAD4A5DD-630E-6241-8E3F-E8E97B9C4312}" destId="{1491906E-D270-664C-959B-F903E578DA6E}" srcOrd="0" destOrd="0" presId="urn:microsoft.com/office/officeart/2005/8/layout/radial4"/>
    <dgm:cxn modelId="{9B531D75-FD98-AF41-899C-35B90CE0A5A6}" srcId="{138EED9D-68B1-1C41-A72E-427FF18A5BCA}" destId="{378FF1F0-A51C-7E45-A587-2C15512E805B}" srcOrd="0" destOrd="0" parTransId="{FD0CB106-CE73-0940-AC11-953C40656039}" sibTransId="{5D28D234-392F-6C49-B6CC-C48D89DC8626}"/>
    <dgm:cxn modelId="{AA03D771-29FC-9F44-9EB1-FDC8077D2C8F}" type="presOf" srcId="{20A618AD-03FF-7B48-876E-C5AF41AAACD0}" destId="{74A56AD6-45A4-E84B-B74D-8D786A280C9C}" srcOrd="0" destOrd="0" presId="urn:microsoft.com/office/officeart/2005/8/layout/radial4"/>
    <dgm:cxn modelId="{CDEF9F72-9664-744A-B218-3EE07BDD2FCA}" type="presOf" srcId="{0CD26B56-B79A-CC44-92F0-37F58A169519}" destId="{D1654DFD-F0BE-7F4C-B037-E0AD4D420ED5}" srcOrd="0" destOrd="0" presId="urn:microsoft.com/office/officeart/2005/8/layout/radial4"/>
    <dgm:cxn modelId="{1411B075-317E-9D4B-892C-A9143834D404}" srcId="{138EED9D-68B1-1C41-A72E-427FF18A5BCA}" destId="{7115B5DC-8209-7B4A-9861-938F350FF5B4}" srcOrd="1" destOrd="0" parTransId="{16985FE5-4AD9-9A4C-BBB1-18EBB7ED0882}" sibTransId="{116A6BD0-9348-C049-A164-41F0E425B0D3}"/>
    <dgm:cxn modelId="{90BE829A-01EC-4944-BF54-4BC831846499}" srcId="{138EED9D-68B1-1C41-A72E-427FF18A5BCA}" destId="{508661BD-B082-CF44-B93A-B583EE792D7D}" srcOrd="5" destOrd="0" parTransId="{0CD26B56-B79A-CC44-92F0-37F58A169519}" sibTransId="{E1F8E7DB-2F33-9E47-B1B9-F04F3F3A7A4D}"/>
    <dgm:cxn modelId="{73F84A09-C720-5741-8FE1-A46221492CB8}" type="presOf" srcId="{FD0CB106-CE73-0940-AC11-953C40656039}" destId="{D571EFAA-350E-3D4E-A296-761E197C7562}" srcOrd="0" destOrd="0" presId="urn:microsoft.com/office/officeart/2005/8/layout/radial4"/>
    <dgm:cxn modelId="{A044511D-2139-4244-8C3D-72018E945CD9}" type="presOf" srcId="{508661BD-B082-CF44-B93A-B583EE792D7D}" destId="{0C1ED327-6A00-0E40-9914-CF1B0C35B5B1}" srcOrd="0" destOrd="0" presId="urn:microsoft.com/office/officeart/2005/8/layout/radial4"/>
    <dgm:cxn modelId="{67B93047-BADA-F649-B393-B0E0C0349906}" type="presOf" srcId="{9D6699F2-48E7-2149-8B60-5233A2AA0E71}" destId="{D3B9A425-5BD8-D543-A2E7-3CA01399366E}" srcOrd="0" destOrd="0" presId="urn:microsoft.com/office/officeart/2005/8/layout/radial4"/>
    <dgm:cxn modelId="{EC9F55C8-D0D6-0B4F-91C6-E0E3EA487A5A}" srcId="{BAD4A5DD-630E-6241-8E3F-E8E97B9C4312}" destId="{138EED9D-68B1-1C41-A72E-427FF18A5BCA}" srcOrd="0" destOrd="0" parTransId="{BB7D828C-7744-3940-BD67-ED3C6F6F0D18}" sibTransId="{26B047D5-8BE7-3C42-BC65-4D235BCF32A4}"/>
    <dgm:cxn modelId="{9329DD12-F0A6-F94A-BB32-CE70D24DEA49}" type="presOf" srcId="{020943BC-7C52-7741-919C-D9C6F7407778}" destId="{BD64741C-2D24-814E-9D7E-8BB9CBF8A5FC}" srcOrd="0" destOrd="0" presId="urn:microsoft.com/office/officeart/2005/8/layout/radial4"/>
    <dgm:cxn modelId="{ED773DEC-1680-744D-9A6C-691A9AB634BE}" type="presOf" srcId="{7115B5DC-8209-7B4A-9861-938F350FF5B4}" destId="{4A0E55D1-64EB-894F-8F0F-B8B88A467555}" srcOrd="0" destOrd="0" presId="urn:microsoft.com/office/officeart/2005/8/layout/radial4"/>
    <dgm:cxn modelId="{91078AEB-EA4E-8D4B-941D-23EABD0D04FC}" srcId="{138EED9D-68B1-1C41-A72E-427FF18A5BCA}" destId="{20A618AD-03FF-7B48-876E-C5AF41AAACD0}" srcOrd="4" destOrd="0" parTransId="{1CE16074-0D65-AE49-AC01-BF4E13F29951}" sibTransId="{B64859D3-6D7F-BC4C-98E8-932DC7ACA9E9}"/>
    <dgm:cxn modelId="{E530B25D-BDAE-6D4E-B1D2-4F7473BE5A0A}" type="presOf" srcId="{4BB7BF72-461E-BE45-9660-D458A82DC454}" destId="{9E1DCF78-4225-6549-A46E-1C1F096D237D}" srcOrd="0" destOrd="0" presId="urn:microsoft.com/office/officeart/2005/8/layout/radial4"/>
    <dgm:cxn modelId="{F1F6DC81-3205-6447-8731-64193F719A5F}" srcId="{138EED9D-68B1-1C41-A72E-427FF18A5BCA}" destId="{2514F413-EF4D-FC42-BFE2-58F2CFFCA872}" srcOrd="3" destOrd="0" parTransId="{9D6699F2-48E7-2149-8B60-5233A2AA0E71}" sibTransId="{5F0B3B35-EFD9-6445-8109-C241CC536261}"/>
    <dgm:cxn modelId="{A08BCE36-80D3-214B-B451-6812635DFF64}" type="presOf" srcId="{2514F413-EF4D-FC42-BFE2-58F2CFFCA872}" destId="{DDE07111-6AFB-844A-B378-91FE8F0C742B}" srcOrd="0" destOrd="0" presId="urn:microsoft.com/office/officeart/2005/8/layout/radial4"/>
    <dgm:cxn modelId="{7E666496-3460-B844-94C2-D8E70A660329}" type="presOf" srcId="{1CE16074-0D65-AE49-AC01-BF4E13F29951}" destId="{1EDDA925-EC42-C040-9759-6BE9866355D4}" srcOrd="0" destOrd="0" presId="urn:microsoft.com/office/officeart/2005/8/layout/radial4"/>
    <dgm:cxn modelId="{C7B9A5BD-60DA-1749-833E-67A74480071F}" type="presOf" srcId="{378FF1F0-A51C-7E45-A587-2C15512E805B}" destId="{3C85CFF3-92BE-5948-A821-7478A47953BC}" srcOrd="0" destOrd="0" presId="urn:microsoft.com/office/officeart/2005/8/layout/radial4"/>
    <dgm:cxn modelId="{FCC3121A-4FCB-2B4C-A026-C264BCC83EFA}" type="presParOf" srcId="{1491906E-D270-664C-959B-F903E578DA6E}" destId="{14F4CE7D-A902-CC4D-A8FB-6C428CE17B8C}" srcOrd="0" destOrd="0" presId="urn:microsoft.com/office/officeart/2005/8/layout/radial4"/>
    <dgm:cxn modelId="{394EA253-BC28-9B4F-99A6-C1D90B2036AD}" type="presParOf" srcId="{1491906E-D270-664C-959B-F903E578DA6E}" destId="{D571EFAA-350E-3D4E-A296-761E197C7562}" srcOrd="1" destOrd="0" presId="urn:microsoft.com/office/officeart/2005/8/layout/radial4"/>
    <dgm:cxn modelId="{FB25EF43-B6C7-4E4C-B6B2-5548648CF7E1}" type="presParOf" srcId="{1491906E-D270-664C-959B-F903E578DA6E}" destId="{3C85CFF3-92BE-5948-A821-7478A47953BC}" srcOrd="2" destOrd="0" presId="urn:microsoft.com/office/officeart/2005/8/layout/radial4"/>
    <dgm:cxn modelId="{1EBF84A7-F1D7-6042-8EF2-DE402622A893}" type="presParOf" srcId="{1491906E-D270-664C-959B-F903E578DA6E}" destId="{5CABD929-5D5C-5145-9A76-A7E5D0A79CD6}" srcOrd="3" destOrd="0" presId="urn:microsoft.com/office/officeart/2005/8/layout/radial4"/>
    <dgm:cxn modelId="{CEA179E3-EAE1-2841-9FAE-7311517ACA97}" type="presParOf" srcId="{1491906E-D270-664C-959B-F903E578DA6E}" destId="{4A0E55D1-64EB-894F-8F0F-B8B88A467555}" srcOrd="4" destOrd="0" presId="urn:microsoft.com/office/officeart/2005/8/layout/radial4"/>
    <dgm:cxn modelId="{21B2EFE5-2491-C64B-B977-4421F3A5ABD8}" type="presParOf" srcId="{1491906E-D270-664C-959B-F903E578DA6E}" destId="{9E1DCF78-4225-6549-A46E-1C1F096D237D}" srcOrd="5" destOrd="0" presId="urn:microsoft.com/office/officeart/2005/8/layout/radial4"/>
    <dgm:cxn modelId="{3FACC6EF-ECD7-FF41-8A76-A3247ABBA220}" type="presParOf" srcId="{1491906E-D270-664C-959B-F903E578DA6E}" destId="{BD64741C-2D24-814E-9D7E-8BB9CBF8A5FC}" srcOrd="6" destOrd="0" presId="urn:microsoft.com/office/officeart/2005/8/layout/radial4"/>
    <dgm:cxn modelId="{27CB4FF8-CDCC-CB4E-8960-B2E7159529C9}" type="presParOf" srcId="{1491906E-D270-664C-959B-F903E578DA6E}" destId="{D3B9A425-5BD8-D543-A2E7-3CA01399366E}" srcOrd="7" destOrd="0" presId="urn:microsoft.com/office/officeart/2005/8/layout/radial4"/>
    <dgm:cxn modelId="{8F39B695-6862-A442-9AD7-9B7E1C6DDEA1}" type="presParOf" srcId="{1491906E-D270-664C-959B-F903E578DA6E}" destId="{DDE07111-6AFB-844A-B378-91FE8F0C742B}" srcOrd="8" destOrd="0" presId="urn:microsoft.com/office/officeart/2005/8/layout/radial4"/>
    <dgm:cxn modelId="{D5E76D96-ACA7-1C4F-9544-981C8EA80775}" type="presParOf" srcId="{1491906E-D270-664C-959B-F903E578DA6E}" destId="{1EDDA925-EC42-C040-9759-6BE9866355D4}" srcOrd="9" destOrd="0" presId="urn:microsoft.com/office/officeart/2005/8/layout/radial4"/>
    <dgm:cxn modelId="{75B16B27-5BCA-B145-BC83-73F4658CCDCA}" type="presParOf" srcId="{1491906E-D270-664C-959B-F903E578DA6E}" destId="{74A56AD6-45A4-E84B-B74D-8D786A280C9C}" srcOrd="10" destOrd="0" presId="urn:microsoft.com/office/officeart/2005/8/layout/radial4"/>
    <dgm:cxn modelId="{4EFF0084-1984-7042-9D4E-45A0E07670A8}" type="presParOf" srcId="{1491906E-D270-664C-959B-F903E578DA6E}" destId="{D1654DFD-F0BE-7F4C-B037-E0AD4D420ED5}" srcOrd="11" destOrd="0" presId="urn:microsoft.com/office/officeart/2005/8/layout/radial4"/>
    <dgm:cxn modelId="{81077A24-C3FB-684A-93FC-238844824BB0}" type="presParOf" srcId="{1491906E-D270-664C-959B-F903E578DA6E}" destId="{0C1ED327-6A00-0E40-9914-CF1B0C35B5B1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F4CE7D-A902-CC4D-A8FB-6C428CE17B8C}">
      <dsp:nvSpPr>
        <dsp:cNvPr id="0" name=""/>
        <dsp:cNvSpPr/>
      </dsp:nvSpPr>
      <dsp:spPr>
        <a:xfrm>
          <a:off x="2630366" y="2321186"/>
          <a:ext cx="1899200" cy="1899200"/>
        </a:xfrm>
        <a:prstGeom prst="ellipse">
          <a:avLst/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200" b="1" kern="1200" dirty="0" smtClean="0"/>
            <a:t>?</a:t>
          </a:r>
          <a:endParaRPr lang="ru-RU" sz="7200" b="1" kern="1200" dirty="0"/>
        </a:p>
      </dsp:txBody>
      <dsp:txXfrm>
        <a:off x="2908497" y="2599317"/>
        <a:ext cx="1342938" cy="1342938"/>
      </dsp:txXfrm>
    </dsp:sp>
    <dsp:sp modelId="{D571EFAA-350E-3D4E-A296-761E197C7562}">
      <dsp:nvSpPr>
        <dsp:cNvPr id="0" name=""/>
        <dsp:cNvSpPr/>
      </dsp:nvSpPr>
      <dsp:spPr>
        <a:xfrm rot="10800000">
          <a:off x="700557" y="3000150"/>
          <a:ext cx="1823669" cy="54127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85CFF3-92BE-5948-A821-7478A47953BC}">
      <dsp:nvSpPr>
        <dsp:cNvPr id="0" name=""/>
        <dsp:cNvSpPr/>
      </dsp:nvSpPr>
      <dsp:spPr>
        <a:xfrm>
          <a:off x="35837" y="2739010"/>
          <a:ext cx="1329440" cy="1063552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ТРАЛИ</a:t>
          </a:r>
          <a:endParaRPr lang="ru-RU" sz="1800" b="1" kern="1200" dirty="0"/>
        </a:p>
      </dsp:txBody>
      <dsp:txXfrm>
        <a:off x="66987" y="2770160"/>
        <a:ext cx="1267140" cy="1001252"/>
      </dsp:txXfrm>
    </dsp:sp>
    <dsp:sp modelId="{5CABD929-5D5C-5145-9A76-A7E5D0A79CD6}">
      <dsp:nvSpPr>
        <dsp:cNvPr id="0" name=""/>
        <dsp:cNvSpPr/>
      </dsp:nvSpPr>
      <dsp:spPr>
        <a:xfrm rot="12960000">
          <a:off x="1076330" y="1843639"/>
          <a:ext cx="1823669" cy="54127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56026"/>
            <a:satOff val="-1922"/>
            <a:lumOff val="6624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0E55D1-64EB-894F-8F0F-B8B88A467555}">
      <dsp:nvSpPr>
        <dsp:cNvPr id="0" name=""/>
        <dsp:cNvSpPr/>
      </dsp:nvSpPr>
      <dsp:spPr>
        <a:xfrm>
          <a:off x="585755" y="1046536"/>
          <a:ext cx="1329440" cy="1063552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800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ЦП</a:t>
          </a:r>
          <a:endParaRPr lang="ru-RU" sz="1800" b="1" kern="1200" dirty="0"/>
        </a:p>
      </dsp:txBody>
      <dsp:txXfrm>
        <a:off x="616905" y="1077686"/>
        <a:ext cx="1267140" cy="1001252"/>
      </dsp:txXfrm>
    </dsp:sp>
    <dsp:sp modelId="{9E1DCF78-4225-6549-A46E-1C1F096D237D}">
      <dsp:nvSpPr>
        <dsp:cNvPr id="0" name=""/>
        <dsp:cNvSpPr/>
      </dsp:nvSpPr>
      <dsp:spPr>
        <a:xfrm rot="15120000">
          <a:off x="2060118" y="1128876"/>
          <a:ext cx="1823669" cy="54127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112052"/>
            <a:satOff val="-3844"/>
            <a:lumOff val="13248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64741C-2D24-814E-9D7E-8BB9CBF8A5FC}">
      <dsp:nvSpPr>
        <dsp:cNvPr id="0" name=""/>
        <dsp:cNvSpPr/>
      </dsp:nvSpPr>
      <dsp:spPr>
        <a:xfrm>
          <a:off x="2025460" y="529"/>
          <a:ext cx="1329440" cy="1063552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1600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Аллергические реакции</a:t>
          </a:r>
          <a:endParaRPr lang="ru-RU" sz="1800" b="1" kern="1200" dirty="0"/>
        </a:p>
      </dsp:txBody>
      <dsp:txXfrm>
        <a:off x="2056610" y="31679"/>
        <a:ext cx="1267140" cy="1001252"/>
      </dsp:txXfrm>
    </dsp:sp>
    <dsp:sp modelId="{D3B9A425-5BD8-D543-A2E7-3CA01399366E}">
      <dsp:nvSpPr>
        <dsp:cNvPr id="0" name=""/>
        <dsp:cNvSpPr/>
      </dsp:nvSpPr>
      <dsp:spPr>
        <a:xfrm rot="17280000">
          <a:off x="3276146" y="1128876"/>
          <a:ext cx="1823669" cy="54127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168078"/>
            <a:satOff val="-5767"/>
            <a:lumOff val="19871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E07111-6AFB-844A-B378-91FE8F0C742B}">
      <dsp:nvSpPr>
        <dsp:cNvPr id="0" name=""/>
        <dsp:cNvSpPr/>
      </dsp:nvSpPr>
      <dsp:spPr>
        <a:xfrm>
          <a:off x="3805033" y="529"/>
          <a:ext cx="1329440" cy="1063552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400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Инфекции</a:t>
          </a:r>
          <a:endParaRPr lang="ru-RU" sz="1800" b="1" kern="1200" dirty="0"/>
        </a:p>
      </dsp:txBody>
      <dsp:txXfrm>
        <a:off x="3836183" y="31679"/>
        <a:ext cx="1267140" cy="1001252"/>
      </dsp:txXfrm>
    </dsp:sp>
    <dsp:sp modelId="{1EDDA925-EC42-C040-9759-6BE9866355D4}">
      <dsp:nvSpPr>
        <dsp:cNvPr id="0" name=""/>
        <dsp:cNvSpPr/>
      </dsp:nvSpPr>
      <dsp:spPr>
        <a:xfrm rot="19440000">
          <a:off x="4259933" y="1843639"/>
          <a:ext cx="1823669" cy="54127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224104"/>
            <a:satOff val="-7689"/>
            <a:lumOff val="26495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A56AD6-45A4-E84B-B74D-8D786A280C9C}">
      <dsp:nvSpPr>
        <dsp:cNvPr id="0" name=""/>
        <dsp:cNvSpPr/>
      </dsp:nvSpPr>
      <dsp:spPr>
        <a:xfrm>
          <a:off x="5244738" y="1046536"/>
          <a:ext cx="1329440" cy="1063552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3200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Цитратная интоксикация</a:t>
          </a:r>
          <a:endParaRPr lang="ru-RU" sz="1800" b="1" kern="1200" dirty="0"/>
        </a:p>
      </dsp:txBody>
      <dsp:txXfrm>
        <a:off x="5275888" y="1077686"/>
        <a:ext cx="1267140" cy="1001252"/>
      </dsp:txXfrm>
    </dsp:sp>
    <dsp:sp modelId="{D1654DFD-F0BE-7F4C-B037-E0AD4D420ED5}">
      <dsp:nvSpPr>
        <dsp:cNvPr id="0" name=""/>
        <dsp:cNvSpPr/>
      </dsp:nvSpPr>
      <dsp:spPr>
        <a:xfrm>
          <a:off x="4635706" y="3000150"/>
          <a:ext cx="1823669" cy="54127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280129"/>
            <a:satOff val="-9611"/>
            <a:lumOff val="33119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1ED327-6A00-0E40-9914-CF1B0C35B5B1}">
      <dsp:nvSpPr>
        <dsp:cNvPr id="0" name=""/>
        <dsp:cNvSpPr/>
      </dsp:nvSpPr>
      <dsp:spPr>
        <a:xfrm>
          <a:off x="5794656" y="2739010"/>
          <a:ext cx="1329440" cy="1063552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Гипотермия</a:t>
          </a:r>
          <a:endParaRPr lang="ru-RU" sz="1800" b="1" kern="1200" dirty="0"/>
        </a:p>
      </dsp:txBody>
      <dsp:txXfrm>
        <a:off x="5825806" y="2770160"/>
        <a:ext cx="1267140" cy="1001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80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322BD-04FE-E841-9B9B-EC7A70FDCD8A}" type="datetimeFigureOut">
              <a:rPr lang="ru-RU" smtClean="0"/>
              <a:t>25.05.20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800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3D66E-4C9E-2B4B-A032-04D95DAF3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122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086403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600" baseline="0" dirty="0" smtClean="0"/>
              <a:t>.</a:t>
            </a: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74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775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308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839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108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849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502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537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20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065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519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849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745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787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597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7277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7509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2794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9720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530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392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638FD6F-5E1D-784A-B3F2-6437CC520D6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210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5705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601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0500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60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6663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169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7197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8612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0534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502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1817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160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1773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D82E2-DFFF-2141-9431-2B9017C980E2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4440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D82E2-DFFF-2141-9431-2B9017C980E2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335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D82E2-DFFF-2141-9431-2B9017C980E2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5237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D82E2-DFFF-2141-9431-2B9017C980E2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0342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D82E2-DFFF-2141-9431-2B9017C980E2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418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D82E2-DFFF-2141-9431-2B9017C980E2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218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4001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995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6476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6716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0022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55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D66E-4C9E-2B4B-A032-04D95DAF3511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374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65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276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166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787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8FD6F-5E1D-784A-B3F2-6437CC520D6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868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AA28-4243-F74D-9E3A-6448BEF7DF15}" type="datetimeFigureOut">
              <a:rPr lang="ru-RU" smtClean="0"/>
              <a:t>25.05.20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63A4BC-BA51-5546-8242-4D56583910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AA28-4243-F74D-9E3A-6448BEF7DF15}" type="datetimeFigureOut">
              <a:rPr lang="ru-RU" smtClean="0"/>
              <a:t>25.05.20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A4BC-BA51-5546-8242-4D56583910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AA28-4243-F74D-9E3A-6448BEF7DF15}" type="datetimeFigureOut">
              <a:rPr lang="ru-RU" smtClean="0"/>
              <a:t>25.05.20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A4BC-BA51-5546-8242-4D56583910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AA28-4243-F74D-9E3A-6448BEF7DF15}" type="datetimeFigureOut">
              <a:rPr lang="ru-RU" smtClean="0"/>
              <a:t>25.05.20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A4BC-BA51-5546-8242-4D56583910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AA28-4243-F74D-9E3A-6448BEF7DF15}" type="datetimeFigureOut">
              <a:rPr lang="ru-RU" smtClean="0"/>
              <a:t>25.05.20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63A4BC-BA51-5546-8242-4D565839100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AA28-4243-F74D-9E3A-6448BEF7DF15}" type="datetimeFigureOut">
              <a:rPr lang="ru-RU" smtClean="0"/>
              <a:t>25.05.20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A4BC-BA51-5546-8242-4D56583910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AA28-4243-F74D-9E3A-6448BEF7DF15}" type="datetimeFigureOut">
              <a:rPr lang="ru-RU" smtClean="0"/>
              <a:t>25.05.20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A4BC-BA51-5546-8242-4D56583910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AA28-4243-F74D-9E3A-6448BEF7DF15}" type="datetimeFigureOut">
              <a:rPr lang="ru-RU" smtClean="0"/>
              <a:t>25.05.20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A4BC-BA51-5546-8242-4D56583910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AA28-4243-F74D-9E3A-6448BEF7DF15}" type="datetimeFigureOut">
              <a:rPr lang="ru-RU" smtClean="0"/>
              <a:t>25.05.20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A4BC-BA51-5546-8242-4D56583910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AA28-4243-F74D-9E3A-6448BEF7DF15}" type="datetimeFigureOut">
              <a:rPr lang="ru-RU" smtClean="0"/>
              <a:t>25.05.20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3A4BC-BA51-5546-8242-4D565839100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AA28-4243-F74D-9E3A-6448BEF7DF15}" type="datetimeFigureOut">
              <a:rPr lang="ru-RU" smtClean="0"/>
              <a:t>25.05.20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63A4BC-BA51-5546-8242-4D565839100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996AA28-4243-F74D-9E3A-6448BEF7DF15}" type="datetimeFigureOut">
              <a:rPr lang="ru-RU" smtClean="0"/>
              <a:t>25.05.20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E363A4BC-BA51-5546-8242-4D565839100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kck.ru" TargetMode="Externa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kck.ru/" TargetMode="External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Название 1"/>
          <p:cNvSpPr txBox="1">
            <a:spLocks noGrp="1"/>
          </p:cNvSpPr>
          <p:nvPr>
            <p:ph type="ctrTitle"/>
          </p:nvPr>
        </p:nvSpPr>
        <p:spPr>
          <a:xfrm>
            <a:off x="457199" y="228600"/>
            <a:ext cx="8435281" cy="4571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spc="-100"/>
            </a:lvl1pPr>
          </a:lstStyle>
          <a:p>
            <a:r>
              <a:rPr lang="ru-RU" sz="3200" dirty="0"/>
              <a:t>Современные тенденции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в трансфузиологии</a:t>
            </a:r>
            <a:endParaRPr lang="ru-RU" sz="3200" dirty="0"/>
          </a:p>
        </p:txBody>
      </p:sp>
      <p:sp>
        <p:nvSpPr>
          <p:cNvPr id="119" name="Подзаголовок 2"/>
          <p:cNvSpPr txBox="1"/>
          <p:nvPr/>
        </p:nvSpPr>
        <p:spPr>
          <a:xfrm>
            <a:off x="457200" y="4086891"/>
            <a:ext cx="8435280" cy="1427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defTabSz="914400">
              <a:spcBef>
                <a:spcPts val="600"/>
              </a:spcBef>
              <a:defRPr sz="1600" b="1" i="1" cap="all" spc="100">
                <a:solidFill>
                  <a:srgbClr val="D1282E"/>
                </a:solidFill>
              </a:defRPr>
            </a:pPr>
            <a:r>
              <a:rPr lang="ru-RU" dirty="0">
                <a:solidFill>
                  <a:srgbClr val="000000"/>
                </a:solidFill>
              </a:rPr>
              <a:t>Протопопова Елена </a:t>
            </a:r>
            <a:r>
              <a:rPr lang="ru-RU" dirty="0" err="1">
                <a:solidFill>
                  <a:srgbClr val="000000"/>
                </a:solidFill>
              </a:rPr>
              <a:t>борисовна</a:t>
            </a:r>
            <a:endParaRPr lang="ru-RU" spc="120" dirty="0">
              <a:solidFill>
                <a:srgbClr val="000000"/>
              </a:solidFill>
            </a:endParaRPr>
          </a:p>
          <a:p>
            <a:pPr defTabSz="914400">
              <a:spcBef>
                <a:spcPts val="600"/>
              </a:spcBef>
              <a:defRPr sz="1600" b="1" i="1" cap="all" spc="100">
                <a:solidFill>
                  <a:srgbClr val="D1282E"/>
                </a:solidFill>
              </a:defRPr>
            </a:pPr>
            <a:r>
              <a:rPr dirty="0" smtClean="0">
                <a:solidFill>
                  <a:schemeClr val="tx2"/>
                </a:solidFill>
              </a:rPr>
              <a:t>К.м.н</a:t>
            </a:r>
            <a:r>
              <a:rPr dirty="0">
                <a:solidFill>
                  <a:schemeClr val="tx2"/>
                </a:solidFill>
              </a:rPr>
              <a:t>., врач-трансфузиолог</a:t>
            </a:r>
            <a:endParaRPr spc="120" dirty="0">
              <a:solidFill>
                <a:schemeClr val="tx2"/>
              </a:solidFill>
            </a:endParaRPr>
          </a:p>
          <a:p>
            <a:pPr defTabSz="914400">
              <a:spcBef>
                <a:spcPts val="600"/>
              </a:spcBef>
              <a:defRPr sz="1600" b="1" i="1" cap="all" spc="100">
                <a:solidFill>
                  <a:srgbClr val="D1282E"/>
                </a:solidFill>
              </a:defRPr>
            </a:pPr>
            <a:r>
              <a:rPr dirty="0">
                <a:solidFill>
                  <a:schemeClr val="tx2"/>
                </a:solidFill>
              </a:rPr>
              <a:t>Заведующая отделом </a:t>
            </a:r>
            <a:r>
              <a:rPr lang="ru-RU" dirty="0" smtClean="0">
                <a:solidFill>
                  <a:schemeClr val="tx2"/>
                </a:solidFill>
              </a:rPr>
              <a:t>контроля качества</a:t>
            </a:r>
          </a:p>
          <a:p>
            <a:pPr defTabSz="914400">
              <a:spcBef>
                <a:spcPts val="600"/>
              </a:spcBef>
              <a:defRPr sz="1600" b="1" i="1" cap="all" spc="100">
                <a:solidFill>
                  <a:srgbClr val="D1282E"/>
                </a:solidFill>
              </a:defRPr>
            </a:pPr>
            <a:r>
              <a:rPr lang="ru-RU" sz="1600" b="1" i="1" cap="all" spc="100" dirty="0">
                <a:solidFill>
                  <a:schemeClr val="tx2"/>
                </a:solidFill>
                <a:sym typeface="Helvetica"/>
              </a:rPr>
              <a:t>Красноярский краевой центр крови №1</a:t>
            </a:r>
            <a:endParaRPr sz="1600" b="1" i="1" cap="all" spc="100" dirty="0">
              <a:solidFill>
                <a:schemeClr val="tx2"/>
              </a:solidFill>
              <a:sym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73048" y="6338588"/>
            <a:ext cx="171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28 мая 2020 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9925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4276" y="152718"/>
            <a:ext cx="7620000" cy="110140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Методы </a:t>
            </a:r>
            <a:r>
              <a:rPr lang="ru-RU" dirty="0" err="1" smtClean="0"/>
              <a:t>инактивации</a:t>
            </a:r>
            <a:r>
              <a:rPr lang="ru-RU" dirty="0" smtClean="0"/>
              <a:t> патогенов:</a:t>
            </a:r>
            <a:endParaRPr lang="ru-RU" dirty="0"/>
          </a:p>
        </p:txBody>
      </p:sp>
      <p:pic>
        <p:nvPicPr>
          <p:cNvPr id="4" name="Содержимое 3" descr="TerumoBCTLogo_hires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96" b="-8169"/>
          <a:stretch/>
        </p:blipFill>
        <p:spPr>
          <a:xfrm>
            <a:off x="3824779" y="1249626"/>
            <a:ext cx="4812078" cy="910336"/>
          </a:xfrm>
        </p:spPr>
      </p:pic>
      <p:pic>
        <p:nvPicPr>
          <p:cNvPr id="5" name="Изображение 4" descr="dfef52bfdb0124cd84890f8a5367c0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08" y="2711847"/>
            <a:ext cx="2712549" cy="1627529"/>
          </a:xfrm>
          <a:prstGeom prst="rect">
            <a:avLst/>
          </a:prstGeom>
        </p:spPr>
      </p:pic>
      <p:pic>
        <p:nvPicPr>
          <p:cNvPr id="6" name="Изображение 5" descr="logo-trans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89" y="4704611"/>
            <a:ext cx="3793868" cy="1131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159" y="1344010"/>
            <a:ext cx="3314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</a:t>
            </a:r>
            <a:r>
              <a:rPr lang="ru-RU" sz="2800" dirty="0" smtClean="0"/>
              <a:t>Рибофлавин + УФ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83159" y="3002392"/>
            <a:ext cx="3207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</a:t>
            </a:r>
            <a:r>
              <a:rPr lang="ru-RU" sz="2800" dirty="0" err="1" smtClean="0"/>
              <a:t>Амотосален</a:t>
            </a:r>
            <a:r>
              <a:rPr lang="ru-RU" sz="2800" dirty="0" smtClean="0"/>
              <a:t> + УФ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83159" y="4962671"/>
            <a:ext cx="4804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</a:t>
            </a:r>
            <a:r>
              <a:rPr lang="ru-RU" sz="2800" dirty="0" smtClean="0"/>
              <a:t>Метиленовый синий + свет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44276" y="6185086"/>
            <a:ext cx="3543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Сольвент-детергент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Изображение 10" descr="images.png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121" y="5910664"/>
            <a:ext cx="3070668" cy="78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0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gure-1-Illustrated-summary-of-photochemical-mechanisms-for-Theraflex-UVC-Mirasol.png.jpe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9" r="728"/>
          <a:stretch/>
        </p:blipFill>
        <p:spPr>
          <a:xfrm>
            <a:off x="548168" y="437139"/>
            <a:ext cx="8033718" cy="6052290"/>
          </a:xfrm>
        </p:spPr>
      </p:pic>
    </p:spTree>
    <p:extLst>
      <p:ext uri="{BB962C8B-B14F-4D97-AF65-F5344CB8AC3E}">
        <p14:creationId xmlns:p14="http://schemas.microsoft.com/office/powerpoint/2010/main" val="345224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NrPpm7IFfn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3" y="153377"/>
            <a:ext cx="5190844" cy="3461238"/>
          </a:xfrm>
          <a:prstGeom prst="rect">
            <a:avLst/>
          </a:prstGeom>
        </p:spPr>
      </p:pic>
      <p:pic>
        <p:nvPicPr>
          <p:cNvPr id="5" name="Изображение 4" descr="XPw8Gdzwj4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67" y="3145692"/>
            <a:ext cx="5368693" cy="357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Тромбоциты</a:t>
            </a:r>
            <a:endParaRPr lang="ru-RU" dirty="0"/>
          </a:p>
        </p:txBody>
      </p:sp>
      <p:pic>
        <p:nvPicPr>
          <p:cNvPr id="4" name="Изображение 3" descr="low-platelets-633x3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671" y="0"/>
            <a:ext cx="3084424" cy="1791739"/>
          </a:xfrm>
          <a:prstGeom prst="rect">
            <a:avLst/>
          </a:prstGeom>
        </p:spPr>
      </p:pic>
      <p:pic>
        <p:nvPicPr>
          <p:cNvPr id="7" name="Изображение 6" descr="Снимок экрана 2017-05-08 в 23.47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47980"/>
            <a:ext cx="9004095" cy="306752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0"/>
            <a:ext cx="8546895" cy="214296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Функции:</a:t>
            </a:r>
          </a:p>
          <a:p>
            <a:r>
              <a:rPr lang="ru-RU" sz="2400" dirty="0" smtClean="0"/>
              <a:t>	формирование тромба</a:t>
            </a:r>
          </a:p>
          <a:p>
            <a:r>
              <a:rPr lang="ru-RU" sz="2400" dirty="0" smtClean="0"/>
              <a:t>	ретракция тромба</a:t>
            </a:r>
            <a:endParaRPr lang="ru-RU" sz="2400" dirty="0"/>
          </a:p>
          <a:p>
            <a:r>
              <a:rPr lang="ru-RU" sz="2400" dirty="0" smtClean="0"/>
              <a:t>	воспаление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0827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Изображение 4" descr="Screen-shot-2014-03-20-at-8.45.51-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8" y="0"/>
            <a:ext cx="8075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8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89075" y="6403702"/>
            <a:ext cx="4562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A6A6A6"/>
                </a:solidFill>
              </a:rPr>
              <a:t>Е.Б. </a:t>
            </a:r>
            <a:r>
              <a:rPr lang="ru-RU" sz="1600" dirty="0" err="1" smtClean="0">
                <a:solidFill>
                  <a:srgbClr val="A6A6A6"/>
                </a:solidFill>
              </a:rPr>
              <a:t>Жибурт</a:t>
            </a:r>
            <a:r>
              <a:rPr lang="ru-RU" sz="1600" dirty="0" smtClean="0">
                <a:solidFill>
                  <a:srgbClr val="A6A6A6"/>
                </a:solidFill>
              </a:rPr>
              <a:t>. Трансфузиология: учебник. 2002</a:t>
            </a:r>
            <a:endParaRPr lang="ru-RU" sz="1600" dirty="0">
              <a:solidFill>
                <a:srgbClr val="A6A6A6"/>
              </a:solidFill>
            </a:endParaRPr>
          </a:p>
        </p:txBody>
      </p:sp>
      <p:pic>
        <p:nvPicPr>
          <p:cNvPr id="6" name="Изображение 5" descr="Снимок экрана 2017-05-14 в 19.15.56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64" y="1567041"/>
            <a:ext cx="8387578" cy="4487508"/>
          </a:xfrm>
          <a:prstGeom prst="rect">
            <a:avLst/>
          </a:prstGeom>
        </p:spPr>
      </p:pic>
      <p:sp>
        <p:nvSpPr>
          <p:cNvPr id="7" name="Название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472889" cy="1008576"/>
          </a:xfrm>
        </p:spPr>
        <p:txBody>
          <a:bodyPr/>
          <a:lstStyle/>
          <a:p>
            <a:r>
              <a:rPr lang="ru-RU" dirty="0" smtClean="0"/>
              <a:t>Эффективность трансфузии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150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25604" y="1441531"/>
            <a:ext cx="8485126" cy="5234131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ru-RU" sz="1800" dirty="0" smtClean="0"/>
              <a:t>Концентрат тромбоцитов из единицы крови</a:t>
            </a:r>
          </a:p>
          <a:p>
            <a:pPr marL="342900" indent="-342900">
              <a:buFontTx/>
              <a:buChar char="-"/>
            </a:pPr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Концентрат тромбоцитов из единицы 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крови </a:t>
            </a:r>
            <a:r>
              <a:rPr lang="ru-RU" sz="1800" dirty="0" err="1" smtClean="0">
                <a:solidFill>
                  <a:schemeClr val="bg1">
                    <a:lumMod val="65000"/>
                  </a:schemeClr>
                </a:solidFill>
              </a:rPr>
              <a:t>лейкоредуцированный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*</a:t>
            </a:r>
          </a:p>
          <a:p>
            <a:pPr marL="342900" indent="-342900">
              <a:buFontTx/>
              <a:buChar char="-"/>
            </a:pPr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Концентрат тромбоцитов из единицы 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крови </a:t>
            </a:r>
            <a:r>
              <a:rPr lang="ru-RU" sz="1800" dirty="0" err="1" smtClean="0">
                <a:solidFill>
                  <a:schemeClr val="bg1">
                    <a:lumMod val="65000"/>
                  </a:schemeClr>
                </a:solidFill>
              </a:rPr>
              <a:t>пулированный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sz="1800" dirty="0">
                <a:solidFill>
                  <a:srgbClr val="FF0000"/>
                </a:solidFill>
              </a:rPr>
              <a:t>*</a:t>
            </a:r>
            <a:endParaRPr lang="ru-RU" sz="1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Концентрат тромбоцитов из единицы 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крови </a:t>
            </a:r>
            <a:r>
              <a:rPr lang="ru-RU" sz="1800" dirty="0" err="1" smtClean="0">
                <a:solidFill>
                  <a:schemeClr val="bg1">
                    <a:lumMod val="65000"/>
                  </a:schemeClr>
                </a:solidFill>
              </a:rPr>
              <a:t>пулированный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 в добавочном растворе </a:t>
            </a:r>
            <a:r>
              <a:rPr lang="ru-RU" sz="1800" dirty="0">
                <a:solidFill>
                  <a:srgbClr val="FF0000"/>
                </a:solidFill>
              </a:rPr>
              <a:t>*</a:t>
            </a:r>
            <a:endParaRPr lang="ru-RU" sz="1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800" dirty="0"/>
              <a:t>Концентрат тромбоцитов из единицы крови </a:t>
            </a:r>
            <a:r>
              <a:rPr lang="ru-RU" sz="1800" dirty="0" err="1"/>
              <a:t>пулированный</a:t>
            </a:r>
            <a:r>
              <a:rPr lang="ru-RU" sz="1800" dirty="0"/>
              <a:t> в добавочном </a:t>
            </a:r>
            <a:r>
              <a:rPr lang="ru-RU" sz="1800" dirty="0" smtClean="0"/>
              <a:t>растворе </a:t>
            </a:r>
            <a:r>
              <a:rPr lang="ru-RU" sz="1800" dirty="0" err="1" smtClean="0"/>
              <a:t>лейкоредуцированный</a:t>
            </a:r>
            <a:r>
              <a:rPr lang="ru-RU" sz="1800" dirty="0" smtClean="0"/>
              <a:t> </a:t>
            </a:r>
            <a:r>
              <a:rPr lang="ru-RU" sz="1800" dirty="0">
                <a:solidFill>
                  <a:srgbClr val="FF0000"/>
                </a:solidFill>
              </a:rPr>
              <a:t>*</a:t>
            </a:r>
            <a:endParaRPr lang="ru-RU" sz="1800" dirty="0" smtClean="0"/>
          </a:p>
          <a:p>
            <a:pPr marL="342900" indent="-342900">
              <a:buFontTx/>
              <a:buChar char="-"/>
            </a:pPr>
            <a:r>
              <a:rPr lang="ru-RU" sz="1800" dirty="0"/>
              <a:t>Концентрат тромбоцитов из единицы крови </a:t>
            </a:r>
            <a:r>
              <a:rPr lang="ru-RU" sz="1800" dirty="0" err="1" smtClean="0"/>
              <a:t>пулированный</a:t>
            </a:r>
            <a:r>
              <a:rPr lang="ru-RU" sz="1800" dirty="0" smtClean="0"/>
              <a:t> </a:t>
            </a:r>
            <a:r>
              <a:rPr lang="ru-RU" sz="1800" dirty="0" err="1" smtClean="0"/>
              <a:t>патогенредуцированный</a:t>
            </a:r>
            <a:r>
              <a:rPr lang="ru-RU" sz="1800" dirty="0" smtClean="0"/>
              <a:t> </a:t>
            </a:r>
            <a:r>
              <a:rPr lang="ru-RU" sz="1800" dirty="0">
                <a:solidFill>
                  <a:srgbClr val="FF0000"/>
                </a:solidFill>
              </a:rPr>
              <a:t>*</a:t>
            </a:r>
            <a:endParaRPr lang="ru-RU" sz="1800" dirty="0" smtClean="0"/>
          </a:p>
          <a:p>
            <a:pPr marL="342900" indent="-342900">
              <a:buFontTx/>
              <a:buChar char="-"/>
            </a:pPr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Концентрат 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тромбоцитов </a:t>
            </a:r>
            <a:r>
              <a:rPr lang="ru-RU" sz="1800" dirty="0" err="1" smtClean="0">
                <a:solidFill>
                  <a:schemeClr val="bg1">
                    <a:lumMod val="65000"/>
                  </a:schemeClr>
                </a:solidFill>
              </a:rPr>
              <a:t>аферезный</a:t>
            </a:r>
            <a:endParaRPr lang="ru-RU" sz="1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800" dirty="0"/>
              <a:t>Концентрат тромбоцитов </a:t>
            </a:r>
            <a:r>
              <a:rPr lang="ru-RU" sz="1800" dirty="0" err="1" smtClean="0"/>
              <a:t>аферезный</a:t>
            </a:r>
            <a:r>
              <a:rPr lang="ru-RU" sz="1800" dirty="0" smtClean="0"/>
              <a:t> </a:t>
            </a:r>
            <a:r>
              <a:rPr lang="ru-RU" sz="1800" dirty="0" err="1" smtClean="0"/>
              <a:t>лейкоредуцированный</a:t>
            </a:r>
            <a:r>
              <a:rPr lang="ru-RU" sz="1800" dirty="0" smtClean="0"/>
              <a:t>	 </a:t>
            </a:r>
            <a:r>
              <a:rPr lang="ru-RU" sz="1800" dirty="0">
                <a:solidFill>
                  <a:srgbClr val="FF0000"/>
                </a:solidFill>
              </a:rPr>
              <a:t>*</a:t>
            </a:r>
            <a:endParaRPr lang="ru-RU" sz="1800" dirty="0" smtClean="0"/>
          </a:p>
          <a:p>
            <a:pPr marL="342900" indent="-342900">
              <a:buFontTx/>
              <a:buChar char="-"/>
            </a:pPr>
            <a:r>
              <a:rPr lang="ru-RU" sz="1800" dirty="0"/>
              <a:t>Концентрат тромбоцитов </a:t>
            </a:r>
            <a:r>
              <a:rPr lang="ru-RU" sz="1800" dirty="0" err="1"/>
              <a:t>аферезный</a:t>
            </a:r>
            <a:r>
              <a:rPr lang="ru-RU" sz="1800" dirty="0"/>
              <a:t> </a:t>
            </a:r>
            <a:r>
              <a:rPr lang="ru-RU" sz="1800" dirty="0" err="1" smtClean="0"/>
              <a:t>патогенредуцированный</a:t>
            </a:r>
            <a:r>
              <a:rPr lang="ru-RU" sz="1800" dirty="0" smtClean="0"/>
              <a:t> </a:t>
            </a:r>
            <a:r>
              <a:rPr lang="ru-RU" sz="1800" dirty="0">
                <a:solidFill>
                  <a:srgbClr val="FF0000"/>
                </a:solidFill>
              </a:rPr>
              <a:t>*</a:t>
            </a:r>
            <a:endParaRPr lang="ru-RU" sz="1800" dirty="0"/>
          </a:p>
          <a:p>
            <a:pPr marL="342900" indent="-342900">
              <a:buFontTx/>
              <a:buChar char="-"/>
            </a:pPr>
            <a:r>
              <a:rPr lang="ru-RU" sz="1800" dirty="0"/>
              <a:t>Концентрат тромбоцитов </a:t>
            </a:r>
            <a:r>
              <a:rPr lang="ru-RU" sz="1800" dirty="0" err="1" smtClean="0"/>
              <a:t>аферезный</a:t>
            </a:r>
            <a:r>
              <a:rPr lang="ru-RU" sz="1800" dirty="0" smtClean="0"/>
              <a:t> в добавочном растворе </a:t>
            </a:r>
            <a:r>
              <a:rPr lang="ru-RU" sz="1800" dirty="0">
                <a:solidFill>
                  <a:srgbClr val="FF0000"/>
                </a:solidFill>
              </a:rPr>
              <a:t>*</a:t>
            </a:r>
            <a:endParaRPr lang="ru-RU" sz="1800" dirty="0" smtClean="0"/>
          </a:p>
          <a:p>
            <a:pPr marL="342900" indent="-342900">
              <a:buFontTx/>
              <a:buChar char="-"/>
            </a:pPr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Концентрат 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тромбоцитов </a:t>
            </a:r>
            <a:r>
              <a:rPr lang="ru-RU" sz="1800" dirty="0" err="1" smtClean="0">
                <a:solidFill>
                  <a:schemeClr val="bg1">
                    <a:lumMod val="65000"/>
                  </a:schemeClr>
                </a:solidFill>
              </a:rPr>
              <a:t>криоконсервированный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, размороженный </a:t>
            </a:r>
            <a:r>
              <a:rPr lang="ru-RU" sz="1800" dirty="0">
                <a:solidFill>
                  <a:srgbClr val="FF0000"/>
                </a:solidFill>
              </a:rPr>
              <a:t>*</a:t>
            </a:r>
            <a:endParaRPr lang="ru-RU" sz="1800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ru-RU" sz="1800" dirty="0" smtClean="0"/>
          </a:p>
          <a:p>
            <a:pPr marL="342900" indent="-342900">
              <a:buFontTx/>
              <a:buChar char="-"/>
            </a:pPr>
            <a:endParaRPr lang="ru-RU" sz="1800" dirty="0"/>
          </a:p>
          <a:p>
            <a:pPr marL="342900" indent="-342900">
              <a:buFontTx/>
              <a:buChar char="-"/>
            </a:pPr>
            <a:endParaRPr lang="ru-RU" sz="1800" dirty="0"/>
          </a:p>
          <a:p>
            <a:pPr marL="342900" indent="-342900">
              <a:buFontTx/>
              <a:buChar char="-"/>
            </a:pPr>
            <a:endParaRPr lang="ru-RU" sz="1800" dirty="0"/>
          </a:p>
          <a:p>
            <a:pPr marL="342900" indent="-342900">
              <a:buFontTx/>
              <a:buChar char="-"/>
            </a:pPr>
            <a:endParaRPr lang="ru-RU" sz="1800" dirty="0"/>
          </a:p>
          <a:p>
            <a:pPr marL="342900" indent="-342900">
              <a:buFontTx/>
              <a:buChar char="-"/>
            </a:pPr>
            <a:endParaRPr lang="ru-RU" sz="1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03281"/>
            <a:ext cx="825817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4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199" y="234462"/>
            <a:ext cx="8471877" cy="6166059"/>
          </a:xfrm>
        </p:spPr>
        <p:txBody>
          <a:bodyPr>
            <a:normAutofit fontScale="92500"/>
          </a:bodyPr>
          <a:lstStyle/>
          <a:p>
            <a:pPr algn="ctr">
              <a:lnSpc>
                <a:spcPct val="80000"/>
              </a:lnSpc>
            </a:pPr>
            <a:r>
              <a:rPr lang="ru-RU" sz="2800" b="0" dirty="0" smtClean="0"/>
              <a:t>Количество переливаемых тромбоцитов:</a:t>
            </a:r>
          </a:p>
          <a:p>
            <a:pPr algn="ctr">
              <a:lnSpc>
                <a:spcPct val="80000"/>
              </a:lnSpc>
            </a:pPr>
            <a:r>
              <a:rPr lang="ru-RU" sz="4400" dirty="0"/>
              <a:t> </a:t>
            </a:r>
            <a:r>
              <a:rPr lang="ru-RU" sz="4400" dirty="0" smtClean="0"/>
              <a:t>БОЛЬШЕ </a:t>
            </a:r>
            <a:r>
              <a:rPr lang="mr-IN" sz="4400" dirty="0" smtClean="0"/>
              <a:t>–</a:t>
            </a:r>
            <a:r>
              <a:rPr lang="ru-RU" sz="4400" dirty="0" smtClean="0"/>
              <a:t> НЕ ЛУЧШЕ!</a:t>
            </a:r>
            <a:endParaRPr lang="ru-RU" sz="2800" dirty="0" smtClean="0"/>
          </a:p>
          <a:p>
            <a:pPr algn="ctr">
              <a:lnSpc>
                <a:spcPct val="80000"/>
              </a:lnSpc>
            </a:pPr>
            <a:r>
              <a:rPr lang="ru-RU" sz="2800" b="0" dirty="0" smtClean="0"/>
              <a:t>Золотой стандарт: более 2,0 × 10</a:t>
            </a:r>
            <a:r>
              <a:rPr lang="ru-RU" sz="2800" b="0" baseline="30000" dirty="0" smtClean="0"/>
              <a:t>11 </a:t>
            </a:r>
            <a:r>
              <a:rPr lang="ru-RU" sz="2800" b="0" dirty="0" smtClean="0"/>
              <a:t>клеток</a:t>
            </a:r>
          </a:p>
          <a:p>
            <a:pPr algn="ctr">
              <a:lnSpc>
                <a:spcPct val="80000"/>
              </a:lnSpc>
            </a:pPr>
            <a:r>
              <a:rPr lang="ru-RU" sz="2800" b="0" dirty="0" smtClean="0"/>
              <a:t>или эквивалент 5 единичных доз </a:t>
            </a:r>
            <a:r>
              <a:rPr lang="ru-RU" sz="2800" u="sng" dirty="0" smtClean="0"/>
              <a:t>в 1 мешке</a:t>
            </a:r>
            <a:endParaRPr lang="ru-RU" sz="2800" u="sng" baseline="30000" dirty="0" smtClean="0"/>
          </a:p>
          <a:p>
            <a:pPr algn="ctr"/>
            <a:endParaRPr lang="ru-RU" sz="2800" b="0" dirty="0" smtClean="0"/>
          </a:p>
          <a:p>
            <a:pPr algn="ctr"/>
            <a:r>
              <a:rPr lang="ru-RU" sz="4300" dirty="0" smtClean="0"/>
              <a:t>СРЕДНИЙ СПТ 24 </a:t>
            </a:r>
            <a:r>
              <a:rPr lang="mr-IN" sz="4300" dirty="0" smtClean="0"/>
              <a:t>–</a:t>
            </a:r>
            <a:r>
              <a:rPr lang="ru-RU" sz="4300" dirty="0" smtClean="0"/>
              <a:t> 16,1 (</a:t>
            </a:r>
            <a:r>
              <a:rPr lang="en-US" sz="4300" dirty="0" smtClean="0"/>
              <a:t>SD</a:t>
            </a:r>
            <a:r>
              <a:rPr lang="ru-RU" sz="4300" dirty="0" smtClean="0"/>
              <a:t>±8,1)</a:t>
            </a:r>
            <a:endParaRPr lang="ru-RU" sz="3000" dirty="0" smtClean="0"/>
          </a:p>
          <a:p>
            <a:pPr algn="ctr"/>
            <a:endParaRPr lang="ru-RU" sz="2800" dirty="0"/>
          </a:p>
          <a:p>
            <a:pPr algn="ctr">
              <a:lnSpc>
                <a:spcPct val="80000"/>
              </a:lnSpc>
            </a:pPr>
            <a:r>
              <a:rPr lang="ru-RU" sz="2800" b="0" dirty="0" smtClean="0"/>
              <a:t>Срок переливания тромбоцитов:</a:t>
            </a:r>
          </a:p>
          <a:p>
            <a:pPr algn="ctr">
              <a:lnSpc>
                <a:spcPct val="80000"/>
              </a:lnSpc>
            </a:pPr>
            <a:r>
              <a:rPr lang="ru-RU" sz="4000" dirty="0" smtClean="0"/>
              <a:t>ЧЕМ РАНЬШЕ </a:t>
            </a:r>
            <a:r>
              <a:rPr lang="mr-IN" sz="4000" dirty="0" smtClean="0"/>
              <a:t>–</a:t>
            </a:r>
            <a:r>
              <a:rPr lang="ru-RU" sz="4000" dirty="0" smtClean="0"/>
              <a:t> ТЕМ ЛУЧШЕ!</a:t>
            </a:r>
            <a:endParaRPr lang="ru-RU" sz="4000" dirty="0"/>
          </a:p>
          <a:p>
            <a:pPr algn="ctr">
              <a:lnSpc>
                <a:spcPct val="80000"/>
              </a:lnSpc>
            </a:pPr>
            <a:r>
              <a:rPr lang="ru-RU" sz="2800" b="0" dirty="0"/>
              <a:t>К 4-5 дню хранения клиническая </a:t>
            </a:r>
            <a:r>
              <a:rPr lang="ru-RU" sz="2800" b="0" dirty="0" smtClean="0"/>
              <a:t>эффективность</a:t>
            </a:r>
          </a:p>
          <a:p>
            <a:pPr algn="ctr">
              <a:lnSpc>
                <a:spcPct val="80000"/>
              </a:lnSpc>
            </a:pPr>
            <a:r>
              <a:rPr lang="ru-RU" sz="2800" b="0" dirty="0" smtClean="0"/>
              <a:t>ниже </a:t>
            </a:r>
            <a:r>
              <a:rPr lang="ru-RU" sz="2800" b="0" dirty="0"/>
              <a:t>на 33,3% (</a:t>
            </a:r>
            <a:r>
              <a:rPr lang="en-US" sz="2800" b="0" dirty="0"/>
              <a:t>p&lt;0,05</a:t>
            </a:r>
            <a:r>
              <a:rPr lang="en-US" sz="2800" b="0" dirty="0" smtClean="0"/>
              <a:t>)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540181" y="6400521"/>
            <a:ext cx="2388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  <a:t>Протопопова Е.Б. 2016</a:t>
            </a:r>
            <a:endParaRPr lang="ru-RU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9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771899" y="2967545"/>
            <a:ext cx="4495800" cy="2277070"/>
            <a:chOff x="3771900" y="4102100"/>
            <a:chExt cx="4495800" cy="227707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771900" y="4102100"/>
              <a:ext cx="4495800" cy="533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771900" y="5845770"/>
              <a:ext cx="4495800" cy="533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20513" r="67917" b="37711"/>
          <a:stretch/>
        </p:blipFill>
        <p:spPr>
          <a:xfrm>
            <a:off x="469153" y="1943078"/>
            <a:ext cx="2150615" cy="3349030"/>
          </a:xfr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2873728" y="1943078"/>
            <a:ext cx="5854700" cy="372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err="1" smtClean="0"/>
              <a:t>Аферезный</a:t>
            </a:r>
            <a:r>
              <a:rPr lang="ru-RU" sz="2400" dirty="0" smtClean="0"/>
              <a:t> ТК:</a:t>
            </a:r>
          </a:p>
          <a:p>
            <a:pPr algn="ctr"/>
            <a:r>
              <a:rPr lang="ru-RU" sz="2400" dirty="0" smtClean="0"/>
              <a:t>1 единица = 1 контейнер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200-300 × 10(9) клеток</a:t>
            </a:r>
          </a:p>
          <a:p>
            <a:pPr algn="ctr"/>
            <a:r>
              <a:rPr lang="ru-RU" sz="2400" dirty="0" err="1" smtClean="0"/>
              <a:t>Аферезный</a:t>
            </a:r>
            <a:r>
              <a:rPr lang="ru-RU" sz="2400" dirty="0" smtClean="0"/>
              <a:t> ТК </a:t>
            </a:r>
            <a:r>
              <a:rPr lang="ru-RU" sz="2400" u="sng" dirty="0" smtClean="0"/>
              <a:t>детская доза:</a:t>
            </a:r>
          </a:p>
          <a:p>
            <a:pPr algn="ctr"/>
            <a:r>
              <a:rPr lang="ru-RU" sz="2400" dirty="0"/>
              <a:t>1 </a:t>
            </a:r>
            <a:r>
              <a:rPr lang="ru-RU" sz="2400" dirty="0" smtClean="0"/>
              <a:t>единица </a:t>
            </a:r>
            <a:r>
              <a:rPr lang="ru-RU" sz="2400" dirty="0"/>
              <a:t>= 1 </a:t>
            </a:r>
            <a:r>
              <a:rPr lang="ru-RU" sz="2400" dirty="0" smtClean="0"/>
              <a:t>контейнер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60-199 </a:t>
            </a:r>
            <a:r>
              <a:rPr lang="ru-RU" sz="2800" dirty="0">
                <a:solidFill>
                  <a:schemeClr val="bg1"/>
                </a:solidFill>
              </a:rPr>
              <a:t>× 10(9) клеток</a:t>
            </a:r>
          </a:p>
          <a:p>
            <a:pPr algn="ctr"/>
            <a:endParaRPr lang="ru-RU" sz="2400" dirty="0"/>
          </a:p>
          <a:p>
            <a:pPr algn="ctr"/>
            <a:endParaRPr lang="ru-RU" sz="2400" u="sng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793750" y="542488"/>
            <a:ext cx="7473949" cy="4207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Стандартизация единицы </a:t>
            </a:r>
            <a:r>
              <a:rPr lang="ru-RU" sz="2400" dirty="0" err="1" smtClean="0">
                <a:solidFill>
                  <a:schemeClr val="tx1"/>
                </a:solidFill>
              </a:rPr>
              <a:t>тК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544461" y="1111944"/>
            <a:ext cx="5854700" cy="1343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С июня 2019г. </a:t>
            </a:r>
          </a:p>
          <a:p>
            <a:pPr algn="ctr"/>
            <a:endParaRPr lang="ru-RU" sz="2400" dirty="0"/>
          </a:p>
          <a:p>
            <a:pPr algn="ctr"/>
            <a:endParaRPr lang="ru-RU" sz="2400" u="sng" dirty="0"/>
          </a:p>
        </p:txBody>
      </p:sp>
    </p:spTree>
    <p:extLst>
      <p:ext uri="{BB962C8B-B14F-4D97-AF65-F5344CB8AC3E}">
        <p14:creationId xmlns:p14="http://schemas.microsoft.com/office/powerpoint/2010/main" val="1428391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Криопреципитат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12983"/>
            <a:ext cx="7620000" cy="4373563"/>
          </a:xfrm>
        </p:spPr>
        <p:txBody>
          <a:bodyPr/>
          <a:lstStyle/>
          <a:p>
            <a:r>
              <a:rPr lang="ru-RU" sz="2400" dirty="0" smtClean="0"/>
              <a:t>Восполнение дефицита фибриногена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" name="Изображение 3" descr="Asset 15a-Cryoprecipitate_AB Neg_Apheresis deep etch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55493"/>
            <a:ext cx="2378894" cy="1957490"/>
          </a:xfrm>
          <a:prstGeom prst="rect">
            <a:avLst/>
          </a:prstGeom>
        </p:spPr>
      </p:pic>
      <p:pic>
        <p:nvPicPr>
          <p:cNvPr id="5" name="Изображение 4" descr="Снимок экрана 2017-05-09 в 12.47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3967920"/>
            <a:ext cx="8724819" cy="2236503"/>
          </a:xfrm>
          <a:prstGeom prst="rect">
            <a:avLst/>
          </a:prstGeom>
        </p:spPr>
      </p:pic>
      <p:pic>
        <p:nvPicPr>
          <p:cNvPr id="6" name="Изображение 5" descr="Снимок экрана 2017-05-09 в 12.41.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90309"/>
            <a:ext cx="8131175" cy="75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22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Название 1"/>
          <p:cNvSpPr txBox="1">
            <a:spLocks noGrp="1"/>
          </p:cNvSpPr>
          <p:nvPr>
            <p:ph type="title"/>
          </p:nvPr>
        </p:nvSpPr>
        <p:spPr>
          <a:xfrm>
            <a:off x="457200" y="205412"/>
            <a:ext cx="8070850" cy="1131848"/>
          </a:xfrm>
          <a:prstGeom prst="rect">
            <a:avLst/>
          </a:prstGeom>
        </p:spPr>
        <p:txBody>
          <a:bodyPr/>
          <a:lstStyle>
            <a:lvl1pPr algn="ctr">
              <a:defRPr sz="3200" spc="-100"/>
            </a:lvl1pPr>
          </a:lstStyle>
          <a:p>
            <a:r>
              <a:rPr dirty="0"/>
              <a:t>Красноярский краевой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dirty="0" smtClean="0"/>
              <a:t>центр </a:t>
            </a:r>
            <a:r>
              <a:rPr dirty="0"/>
              <a:t>крови №1</a:t>
            </a:r>
          </a:p>
        </p:txBody>
      </p:sp>
      <p:sp>
        <p:nvSpPr>
          <p:cNvPr id="125" name="Содержимое 2"/>
          <p:cNvSpPr txBox="1">
            <a:spLocks noGrp="1"/>
          </p:cNvSpPr>
          <p:nvPr>
            <p:ph type="body" sz="quarter" idx="1"/>
          </p:nvPr>
        </p:nvSpPr>
        <p:spPr>
          <a:xfrm>
            <a:off x="457199" y="1524000"/>
            <a:ext cx="3118528" cy="3727437"/>
          </a:xfrm>
          <a:prstGeom prst="rect">
            <a:avLst/>
          </a:prstGeom>
        </p:spPr>
        <p:txBody>
          <a:bodyPr/>
          <a:lstStyle/>
          <a:p>
            <a:r>
              <a:rPr u="sng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hlinkClick r:id="rId3"/>
              </a:rPr>
              <a:t>www.kkck.ru</a:t>
            </a:r>
          </a:p>
          <a:p>
            <a:r>
              <a:rPr dirty="0"/>
              <a:t>(391) 220-06-02</a:t>
            </a:r>
          </a:p>
          <a:p>
            <a:pPr>
              <a:defRPr u="sng"/>
            </a:pPr>
            <a:r>
              <a:rPr dirty="0"/>
              <a:t>Филиалы:</a:t>
            </a:r>
          </a:p>
          <a:p>
            <a:r>
              <a:rPr dirty="0"/>
              <a:t>Ачинск</a:t>
            </a:r>
          </a:p>
          <a:p>
            <a:r>
              <a:rPr dirty="0"/>
              <a:t>Канск</a:t>
            </a:r>
          </a:p>
          <a:p>
            <a:r>
              <a:rPr dirty="0"/>
              <a:t>Минусинск</a:t>
            </a:r>
          </a:p>
          <a:p>
            <a:r>
              <a:rPr dirty="0"/>
              <a:t>Лесосибирск </a:t>
            </a:r>
          </a:p>
          <a:p>
            <a:r>
              <a:rPr dirty="0"/>
              <a:t>&gt;400 сотрудников</a:t>
            </a:r>
          </a:p>
        </p:txBody>
      </p:sp>
      <p:pic>
        <p:nvPicPr>
          <p:cNvPr id="126" name="Изображение 4" descr="Изображение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76588" y="1765300"/>
            <a:ext cx="5351463" cy="3619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Содержимое 2"/>
          <p:cNvSpPr txBox="1"/>
          <p:nvPr/>
        </p:nvSpPr>
        <p:spPr>
          <a:xfrm>
            <a:off x="457200" y="5384800"/>
            <a:ext cx="7111976" cy="1367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defTabSz="832104">
              <a:spcBef>
                <a:spcPts val="500"/>
              </a:spcBef>
              <a:defRPr sz="1820" b="1"/>
            </a:pPr>
            <a:r>
              <a:rPr dirty="0"/>
              <a:t>Заготовка: 40 тонн </a:t>
            </a:r>
            <a:r>
              <a:rPr lang="ru-RU" dirty="0" smtClean="0"/>
              <a:t>крови </a:t>
            </a:r>
            <a:r>
              <a:rPr dirty="0" smtClean="0"/>
              <a:t>в </a:t>
            </a:r>
            <a:r>
              <a:rPr dirty="0"/>
              <a:t>год</a:t>
            </a:r>
          </a:p>
          <a:p>
            <a:pPr defTabSz="832104">
              <a:spcBef>
                <a:spcPts val="500"/>
              </a:spcBef>
              <a:defRPr sz="1820" b="1"/>
            </a:pPr>
            <a:r>
              <a:rPr dirty="0"/>
              <a:t>Доноры крови и компонентов: </a:t>
            </a:r>
            <a:r>
              <a:rPr lang="ru-RU" dirty="0" smtClean="0"/>
              <a:t>30 000</a:t>
            </a:r>
          </a:p>
          <a:p>
            <a:pPr defTabSz="832104">
              <a:spcBef>
                <a:spcPts val="500"/>
              </a:spcBef>
              <a:defRPr sz="1820" b="1"/>
            </a:pPr>
            <a:r>
              <a:rPr lang="ru-RU" dirty="0" smtClean="0"/>
              <a:t>Ежегодно около 8 000 первичных доноров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21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6724" y="5451676"/>
            <a:ext cx="4340506" cy="970980"/>
          </a:xfrm>
        </p:spPr>
        <p:txBody>
          <a:bodyPr/>
          <a:lstStyle/>
          <a:p>
            <a:r>
              <a:rPr lang="ru-RU" dirty="0" smtClean="0"/>
              <a:t>…в качество?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9" y="1824809"/>
            <a:ext cx="2971270" cy="3626867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3051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Закон перехода количества…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018" y="2357054"/>
            <a:ext cx="4226321" cy="24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5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198" y="139125"/>
            <a:ext cx="8467962" cy="178857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Лучшие компоненты крови: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не количество, а качество!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198" y="2105642"/>
            <a:ext cx="8467963" cy="4314829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Эритроциты: взвесь, </a:t>
            </a:r>
            <a:r>
              <a:rPr lang="ru-RU" sz="2400" dirty="0" err="1" smtClean="0"/>
              <a:t>лейкофильтрация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Тромбоциты: </a:t>
            </a:r>
            <a:r>
              <a:rPr lang="ru-RU" sz="2400" dirty="0" err="1" smtClean="0"/>
              <a:t>аферез</a:t>
            </a:r>
            <a:r>
              <a:rPr lang="ru-RU" sz="2400" dirty="0" smtClean="0"/>
              <a:t>, взвесь, </a:t>
            </a:r>
            <a:r>
              <a:rPr lang="ru-RU" sz="2400" dirty="0" err="1" smtClean="0"/>
              <a:t>лейкофильтрация</a:t>
            </a:r>
            <a:r>
              <a:rPr lang="ru-RU" sz="2400" dirty="0" smtClean="0"/>
              <a:t>, </a:t>
            </a:r>
            <a:r>
              <a:rPr lang="ru-RU" sz="2400" dirty="0" err="1" smtClean="0"/>
              <a:t>инактивация</a:t>
            </a:r>
            <a:r>
              <a:rPr lang="ru-RU" sz="2400" dirty="0" smtClean="0"/>
              <a:t> патогенов</a:t>
            </a:r>
          </a:p>
          <a:p>
            <a:endParaRPr lang="ru-RU" sz="2400" dirty="0" smtClean="0"/>
          </a:p>
          <a:p>
            <a:r>
              <a:rPr lang="ru-RU" sz="2400" dirty="0" smtClean="0"/>
              <a:t>Плазма: мужчины, </a:t>
            </a:r>
            <a:r>
              <a:rPr lang="ru-RU" sz="2400" dirty="0" err="1" smtClean="0"/>
              <a:t>аферез</a:t>
            </a:r>
            <a:r>
              <a:rPr lang="ru-RU" sz="2400" dirty="0" smtClean="0"/>
              <a:t>, </a:t>
            </a:r>
            <a:r>
              <a:rPr lang="ru-RU" sz="2400" dirty="0" err="1" smtClean="0"/>
              <a:t>инактивация</a:t>
            </a:r>
            <a:r>
              <a:rPr lang="ru-RU" sz="2400" dirty="0" smtClean="0"/>
              <a:t> патогенов</a:t>
            </a:r>
          </a:p>
          <a:p>
            <a:endParaRPr lang="ru-RU" sz="2400" dirty="0" smtClean="0"/>
          </a:p>
          <a:p>
            <a:r>
              <a:rPr lang="ru-RU" sz="2400" dirty="0" err="1" smtClean="0"/>
              <a:t>Криоконцентрат</a:t>
            </a:r>
            <a:r>
              <a:rPr lang="ru-RU" sz="2400" dirty="0" smtClean="0"/>
              <a:t>: мужчины, 10-20 доз </a:t>
            </a:r>
            <a:r>
              <a:rPr lang="ru-RU" sz="2400" dirty="0" err="1" smtClean="0"/>
              <a:t>единомоментно</a:t>
            </a:r>
            <a:r>
              <a:rPr lang="ru-RU" sz="2400" dirty="0" smtClean="0"/>
              <a:t>, </a:t>
            </a:r>
            <a:r>
              <a:rPr lang="ru-RU" sz="2400" dirty="0" err="1" smtClean="0"/>
              <a:t>инактивация</a:t>
            </a:r>
            <a:r>
              <a:rPr lang="ru-RU" sz="2400" dirty="0" smtClean="0"/>
              <a:t> патогенов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542752" y="6403702"/>
            <a:ext cx="138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A6A6A6"/>
                </a:solidFill>
              </a:rPr>
              <a:t>Е.Б. </a:t>
            </a:r>
            <a:r>
              <a:rPr lang="ru-RU" sz="1600" dirty="0" err="1" smtClean="0">
                <a:solidFill>
                  <a:srgbClr val="A6A6A6"/>
                </a:solidFill>
              </a:rPr>
              <a:t>Жибурт</a:t>
            </a:r>
            <a:endParaRPr lang="ru-RU" sz="1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ointoss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9827" r="-2239"/>
          <a:stretch/>
        </p:blipFill>
        <p:spPr>
          <a:xfrm>
            <a:off x="457200" y="1218437"/>
            <a:ext cx="4760587" cy="5319592"/>
          </a:xfrm>
        </p:spPr>
      </p:pic>
      <p:sp>
        <p:nvSpPr>
          <p:cNvPr id="5" name="TextBox 4"/>
          <p:cNvSpPr txBox="1"/>
          <p:nvPr/>
        </p:nvSpPr>
        <p:spPr>
          <a:xfrm>
            <a:off x="457200" y="1060102"/>
            <a:ext cx="4606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«Орел – и мы переливаем…»</a:t>
            </a:r>
            <a:endParaRPr lang="ru-RU" sz="2400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5646880" y="1752600"/>
            <a:ext cx="3295444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Безопасность</a:t>
            </a:r>
          </a:p>
          <a:p>
            <a:r>
              <a:rPr lang="ru-RU" sz="2400" dirty="0" smtClean="0"/>
              <a:t>Эффективность</a:t>
            </a:r>
          </a:p>
          <a:p>
            <a:r>
              <a:rPr lang="ru-RU" sz="2400" dirty="0" smtClean="0"/>
              <a:t>Доступность</a:t>
            </a:r>
          </a:p>
          <a:p>
            <a:r>
              <a:rPr lang="ru-RU" sz="2400" dirty="0" smtClean="0"/>
              <a:t>Альтернативы</a:t>
            </a:r>
          </a:p>
          <a:p>
            <a:r>
              <a:rPr lang="ru-RU" sz="2400" dirty="0" smtClean="0"/>
              <a:t>Затраты</a:t>
            </a:r>
          </a:p>
        </p:txBody>
      </p:sp>
      <p:sp>
        <p:nvSpPr>
          <p:cNvPr id="9" name="Название 1"/>
          <p:cNvSpPr>
            <a:spLocks noGrp="1"/>
          </p:cNvSpPr>
          <p:nvPr>
            <p:ph type="title"/>
          </p:nvPr>
        </p:nvSpPr>
        <p:spPr>
          <a:xfrm>
            <a:off x="457199" y="275864"/>
            <a:ext cx="8485125" cy="8254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Осознанность трансфузий:</a:t>
            </a:r>
            <a:br>
              <a:rPr lang="ru-RU" dirty="0" smtClean="0"/>
            </a:br>
            <a:r>
              <a:rPr lang="ru-RU" dirty="0" smtClean="0"/>
              <a:t>Факторы принятия решения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74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Снимок экрана 2017-05-14 в 21.05.47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" b="4280"/>
          <a:stretch>
            <a:fillRect/>
          </a:stretch>
        </p:blipFill>
        <p:spPr>
          <a:xfrm>
            <a:off x="457198" y="1524318"/>
            <a:ext cx="8501351" cy="4879422"/>
          </a:xfrm>
        </p:spPr>
      </p:pic>
      <p:pic>
        <p:nvPicPr>
          <p:cNvPr id="6" name="Изображение 4" descr="Снимок экрана 2016-11-20 в 16.48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007" y="29230"/>
            <a:ext cx="12827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азвание 1"/>
          <p:cNvSpPr txBox="1">
            <a:spLocks/>
          </p:cNvSpPr>
          <p:nvPr/>
        </p:nvSpPr>
        <p:spPr>
          <a:xfrm>
            <a:off x="457198" y="245611"/>
            <a:ext cx="8045154" cy="6790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err="1" smtClean="0"/>
              <a:t>Гайдлайны</a:t>
            </a:r>
            <a:r>
              <a:rPr lang="ru-RU" sz="2800" dirty="0" smtClean="0"/>
              <a:t>: США</a:t>
            </a:r>
          </a:p>
        </p:txBody>
      </p:sp>
    </p:spTree>
    <p:extLst>
      <p:ext uri="{BB962C8B-B14F-4D97-AF65-F5344CB8AC3E}">
        <p14:creationId xmlns:p14="http://schemas.microsoft.com/office/powerpoint/2010/main" val="229238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858000" cy="837882"/>
          </a:xfrm>
        </p:spPr>
        <p:txBody>
          <a:bodyPr>
            <a:normAutofit/>
          </a:bodyPr>
          <a:lstStyle/>
          <a:p>
            <a:r>
              <a:rPr lang="ru-RU" dirty="0" err="1" smtClean="0"/>
              <a:t>Гайдлайны</a:t>
            </a:r>
            <a:r>
              <a:rPr lang="ru-RU" dirty="0" smtClean="0"/>
              <a:t> - </a:t>
            </a:r>
            <a:r>
              <a:rPr lang="ru-RU" dirty="0" err="1" smtClean="0"/>
              <a:t>англия</a:t>
            </a:r>
            <a:endParaRPr lang="ru-RU" dirty="0"/>
          </a:p>
        </p:txBody>
      </p:sp>
      <p:pic>
        <p:nvPicPr>
          <p:cNvPr id="4" name="Изображение 3" descr="Снимок экрана 2018-04-11 в 23.52.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/>
          <a:stretch/>
        </p:blipFill>
        <p:spPr>
          <a:xfrm>
            <a:off x="0" y="990600"/>
            <a:ext cx="9144000" cy="1372644"/>
          </a:xfrm>
          <a:prstGeom prst="rect">
            <a:avLst/>
          </a:prstGeom>
        </p:spPr>
      </p:pic>
      <p:pic>
        <p:nvPicPr>
          <p:cNvPr id="5" name="Изображение 4" descr="Снимок экрана 2018-04-11 в 23.52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3244"/>
            <a:ext cx="9144000" cy="1345156"/>
          </a:xfrm>
          <a:prstGeom prst="rect">
            <a:avLst/>
          </a:prstGeom>
        </p:spPr>
      </p:pic>
      <p:pic>
        <p:nvPicPr>
          <p:cNvPr id="6" name="Изображение 5" descr="Снимок экрана 2018-04-11 в 23.53.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1"/>
            <a:ext cx="9144000" cy="1117599"/>
          </a:xfrm>
          <a:prstGeom prst="rect">
            <a:avLst/>
          </a:prstGeom>
        </p:spPr>
      </p:pic>
      <p:pic>
        <p:nvPicPr>
          <p:cNvPr id="7" name="Изображение 6" descr="Снимок экрана 2018-04-11 в 23.53.5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0"/>
            <a:ext cx="9144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7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нимок экрана 2018-04-11 в 23.54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737914"/>
          </a:xfrm>
          <a:prstGeom prst="rect">
            <a:avLst/>
          </a:prstGeom>
        </p:spPr>
      </p:pic>
      <p:pic>
        <p:nvPicPr>
          <p:cNvPr id="6" name="Изображение 5" descr="Снимок экрана 2018-04-11 в 23.55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7914"/>
            <a:ext cx="9144000" cy="34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3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491415" cy="88042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Показания к трансфузиям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0149" y="1306084"/>
            <a:ext cx="2202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Эритроциты: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147810"/>
              </p:ext>
            </p:extLst>
          </p:nvPr>
        </p:nvGraphicFramePr>
        <p:xfrm>
          <a:off x="457200" y="1833304"/>
          <a:ext cx="8393722" cy="32918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814689"/>
                <a:gridCol w="1524000"/>
                <a:gridCol w="1806222"/>
                <a:gridCol w="1374230"/>
                <a:gridCol w="1874581"/>
              </a:tblGrid>
              <a:tr h="154336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2018 год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2019 год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4336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Доз, </a:t>
                      </a:r>
                      <a:r>
                        <a:rPr lang="en-US" sz="2000" dirty="0" smtClean="0"/>
                        <a:t>n</a:t>
                      </a:r>
                      <a:r>
                        <a:rPr lang="ru-RU" sz="2000" dirty="0" smtClean="0"/>
                        <a:t> (%)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Реципиентов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Доз, </a:t>
                      </a:r>
                      <a:r>
                        <a:rPr lang="en-US" sz="2000" dirty="0" smtClean="0"/>
                        <a:t>n</a:t>
                      </a:r>
                      <a:r>
                        <a:rPr lang="ru-RU" sz="2000" dirty="0" smtClean="0"/>
                        <a:t> (%)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Реципиентов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Острая анемия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19 195 (69%)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5 714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21 880</a:t>
                      </a:r>
                    </a:p>
                    <a:p>
                      <a:pPr algn="ctr"/>
                      <a:r>
                        <a:rPr lang="ru-RU" sz="2000" dirty="0" smtClean="0"/>
                        <a:t>(71%)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5 972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Хроническая анемия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8</a:t>
                      </a:r>
                      <a:r>
                        <a:rPr lang="ru-RU" sz="2000" baseline="0" dirty="0" smtClean="0"/>
                        <a:t> 733</a:t>
                      </a:r>
                      <a:r>
                        <a:rPr lang="ru-RU" sz="2000" dirty="0" smtClean="0"/>
                        <a:t> (30%)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</a:t>
                      </a:r>
                      <a:r>
                        <a:rPr lang="ru-RU" sz="2000" baseline="0" dirty="0" smtClean="0"/>
                        <a:t> 753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8 575</a:t>
                      </a:r>
                    </a:p>
                    <a:p>
                      <a:pPr algn="ctr"/>
                      <a:r>
                        <a:rPr lang="ru-RU" sz="2000" dirty="0" smtClean="0"/>
                        <a:t>(28%)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2 737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АИК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 smtClean="0"/>
                        <a:t>66</a:t>
                      </a:r>
                      <a:r>
                        <a:rPr lang="ru-RU" sz="2000" dirty="0" smtClean="0"/>
                        <a:t> </a:t>
                      </a:r>
                    </a:p>
                    <a:p>
                      <a:pPr algn="ctr"/>
                      <a:r>
                        <a:rPr lang="ru-RU" sz="2000" dirty="0" smtClean="0"/>
                        <a:t>(</a:t>
                      </a:r>
                      <a:r>
                        <a:rPr lang="en-US" sz="2000" dirty="0" smtClean="0"/>
                        <a:t>&lt;1%</a:t>
                      </a:r>
                      <a:r>
                        <a:rPr lang="ru-RU" sz="2000" dirty="0" smtClean="0"/>
                        <a:t>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159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(</a:t>
                      </a:r>
                      <a:r>
                        <a:rPr lang="en-US" sz="2000" dirty="0" smtClean="0"/>
                        <a:t>&lt;1%</a:t>
                      </a:r>
                      <a:r>
                        <a:rPr lang="ru-RU" sz="20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ВСЕГО: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27 994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8</a:t>
                      </a:r>
                      <a:r>
                        <a:rPr lang="ru-RU" sz="2000" baseline="0" dirty="0" smtClean="0"/>
                        <a:t> 501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30 614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8797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67145" y="6229407"/>
            <a:ext cx="6098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 данным реестра КГКУЗ ККЦК №1 за 2018-2019 гг.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0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391371"/>
              </p:ext>
            </p:extLst>
          </p:nvPr>
        </p:nvGraphicFramePr>
        <p:xfrm>
          <a:off x="457200" y="1827376"/>
          <a:ext cx="8393722" cy="39014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814689"/>
                <a:gridCol w="1524000"/>
                <a:gridCol w="1806222"/>
                <a:gridCol w="1374230"/>
                <a:gridCol w="1874581"/>
              </a:tblGrid>
              <a:tr h="154336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2018 год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2019 год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4336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Доз, </a:t>
                      </a:r>
                      <a:r>
                        <a:rPr lang="en-US" sz="2000" dirty="0" smtClean="0"/>
                        <a:t>n</a:t>
                      </a:r>
                      <a:r>
                        <a:rPr lang="ru-RU" sz="2000" dirty="0" smtClean="0"/>
                        <a:t> (%)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Реципиентов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Доз, </a:t>
                      </a:r>
                      <a:r>
                        <a:rPr lang="en-US" sz="2000" dirty="0" smtClean="0"/>
                        <a:t>n</a:t>
                      </a:r>
                      <a:r>
                        <a:rPr lang="ru-RU" sz="2000" dirty="0" smtClean="0"/>
                        <a:t> (%)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Реципиентов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Тромбоцитопения после ПХТ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3</a:t>
                      </a:r>
                      <a:r>
                        <a:rPr lang="ru-RU" sz="2000" baseline="0" dirty="0" smtClean="0"/>
                        <a:t> 665</a:t>
                      </a:r>
                      <a:r>
                        <a:rPr lang="ru-RU" sz="2000" dirty="0" smtClean="0"/>
                        <a:t> (62%)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238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2 683</a:t>
                      </a:r>
                    </a:p>
                    <a:p>
                      <a:pPr algn="ctr"/>
                      <a:r>
                        <a:rPr lang="ru-RU" sz="2000" dirty="0" smtClean="0"/>
                        <a:t>(40%)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Умеренная тромбоцитопения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1 977 (33%)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344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3 684</a:t>
                      </a:r>
                    </a:p>
                    <a:p>
                      <a:pPr algn="ctr"/>
                      <a:r>
                        <a:rPr lang="ru-RU" sz="2000" dirty="0" smtClean="0"/>
                        <a:t>(54%)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433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ДВС-сидром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248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(4</a:t>
                      </a:r>
                      <a:r>
                        <a:rPr lang="en-US" sz="2000" dirty="0" smtClean="0"/>
                        <a:t>%</a:t>
                      </a:r>
                      <a:r>
                        <a:rPr lang="ru-RU" sz="20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93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433</a:t>
                      </a:r>
                    </a:p>
                    <a:p>
                      <a:pPr algn="ctr"/>
                      <a:r>
                        <a:rPr lang="ru-RU" sz="2000" dirty="0" smtClean="0"/>
                        <a:t>(6%)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ВСЕГО: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5 890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675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6 800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784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57200" y="1365711"/>
            <a:ext cx="2229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Тромбоциты:</a:t>
            </a:r>
          </a:p>
        </p:txBody>
      </p:sp>
      <p:sp>
        <p:nvSpPr>
          <p:cNvPr id="5" name="Название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491415" cy="88042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Показания к трансфузиям</a:t>
            </a:r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767145" y="6229407"/>
            <a:ext cx="6098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 данным реестра КГКУЗ ККЦК №1 за 2018-2019 гг.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4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390252"/>
              </p:ext>
            </p:extLst>
          </p:nvPr>
        </p:nvGraphicFramePr>
        <p:xfrm>
          <a:off x="457200" y="1719757"/>
          <a:ext cx="8393722" cy="42976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814689"/>
                <a:gridCol w="1524000"/>
                <a:gridCol w="1806222"/>
                <a:gridCol w="1374230"/>
                <a:gridCol w="1874581"/>
              </a:tblGrid>
              <a:tr h="154336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2018 год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2019 год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4336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Доз, </a:t>
                      </a:r>
                      <a:r>
                        <a:rPr lang="en-US" sz="2000" dirty="0" smtClean="0"/>
                        <a:t>n</a:t>
                      </a:r>
                      <a:r>
                        <a:rPr lang="ru-RU" sz="2000" dirty="0" smtClean="0"/>
                        <a:t> (%)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Реципиентов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Доз, </a:t>
                      </a:r>
                      <a:r>
                        <a:rPr lang="en-US" sz="2000" dirty="0" smtClean="0"/>
                        <a:t>n</a:t>
                      </a:r>
                      <a:r>
                        <a:rPr lang="ru-RU" sz="2000" dirty="0" smtClean="0"/>
                        <a:t> (%)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Реципиентов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Массивная кровопотеря (</a:t>
                      </a:r>
                      <a:r>
                        <a:rPr lang="en-US" sz="2000" dirty="0" smtClean="0"/>
                        <a:t>&gt;30%</a:t>
                      </a:r>
                      <a:r>
                        <a:rPr lang="ru-RU" sz="2000" dirty="0" smtClean="0"/>
                        <a:t> ОЦК)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16 306 (72%)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3 864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14 365</a:t>
                      </a:r>
                    </a:p>
                    <a:p>
                      <a:pPr algn="ctr"/>
                      <a:r>
                        <a:rPr lang="ru-RU" sz="2000" dirty="0" smtClean="0"/>
                        <a:t>(78%)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3572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Болезни печени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3 921 (17%)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943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2 211</a:t>
                      </a:r>
                    </a:p>
                    <a:p>
                      <a:pPr algn="ctr"/>
                      <a:r>
                        <a:rPr lang="ru-RU" sz="2000" dirty="0" smtClean="0"/>
                        <a:t>(12%)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582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ДВС-синдром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1 462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(6</a:t>
                      </a:r>
                      <a:r>
                        <a:rPr lang="en-US" sz="2000" dirty="0" smtClean="0"/>
                        <a:t>%</a:t>
                      </a:r>
                      <a:r>
                        <a:rPr lang="ru-RU" sz="20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441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1 643</a:t>
                      </a:r>
                    </a:p>
                    <a:p>
                      <a:pPr algn="ctr"/>
                      <a:r>
                        <a:rPr lang="ru-RU" sz="2000" dirty="0" smtClean="0"/>
                        <a:t>(9%)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525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/>
                        <a:t>Плазмаферез</a:t>
                      </a:r>
                      <a:r>
                        <a:rPr lang="ru-RU" sz="1800" dirty="0" smtClean="0"/>
                        <a:t>, </a:t>
                      </a:r>
                      <a:r>
                        <a:rPr lang="ru-RU" sz="1800" dirty="0" err="1" smtClean="0"/>
                        <a:t>плазмообмен</a:t>
                      </a:r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248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(1%)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183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187</a:t>
                      </a:r>
                    </a:p>
                    <a:p>
                      <a:pPr algn="ctr"/>
                      <a:r>
                        <a:rPr lang="ru-RU" dirty="0" smtClean="0"/>
                        <a:t>(1%)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ВСЕГО: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21 937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5 431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18 406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4 722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30149" y="1192537"/>
            <a:ext cx="1418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Плазма:</a:t>
            </a: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457199" y="152718"/>
            <a:ext cx="8491415" cy="8804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smtClean="0"/>
              <a:t>Показания к трансфузиям</a:t>
            </a:r>
            <a:endParaRPr lang="ru-R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767145" y="6229407"/>
            <a:ext cx="6098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 данным реестра КГКУЗ ККЦК №1 за 2018-2019 гг.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534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760779"/>
              </p:ext>
            </p:extLst>
          </p:nvPr>
        </p:nvGraphicFramePr>
        <p:xfrm>
          <a:off x="457200" y="1833304"/>
          <a:ext cx="8393722" cy="32004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814689"/>
                <a:gridCol w="1524000"/>
                <a:gridCol w="1806222"/>
                <a:gridCol w="1374230"/>
                <a:gridCol w="1874581"/>
              </a:tblGrid>
              <a:tr h="154336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2018 год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2019 год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4336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Доз, </a:t>
                      </a:r>
                      <a:r>
                        <a:rPr lang="en-US" sz="2000" dirty="0" smtClean="0"/>
                        <a:t>n</a:t>
                      </a:r>
                      <a:r>
                        <a:rPr lang="ru-RU" sz="2000" dirty="0" smtClean="0"/>
                        <a:t> (%)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Реципиентов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Доз, </a:t>
                      </a:r>
                      <a:r>
                        <a:rPr lang="en-US" sz="2000" dirty="0" smtClean="0"/>
                        <a:t>n</a:t>
                      </a:r>
                      <a:r>
                        <a:rPr lang="ru-RU" sz="2000" dirty="0" smtClean="0"/>
                        <a:t> (%)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Реципиентов</a:t>
                      </a:r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ДВС-синдром, </a:t>
                      </a:r>
                      <a:r>
                        <a:rPr lang="ru-RU" sz="2000" dirty="0" err="1" smtClean="0"/>
                        <a:t>гипофибриногенемия</a:t>
                      </a:r>
                      <a:r>
                        <a:rPr lang="ru-RU" sz="2000" dirty="0" smtClean="0"/>
                        <a:t>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1 571 (92%)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161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1 735</a:t>
                      </a:r>
                    </a:p>
                    <a:p>
                      <a:pPr algn="ctr"/>
                      <a:r>
                        <a:rPr lang="ru-RU" sz="2000" dirty="0" smtClean="0"/>
                        <a:t>(99%)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err="1" smtClean="0"/>
                        <a:t>Гиповолемия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108 (6%)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</a:t>
                      </a:r>
                    </a:p>
                    <a:p>
                      <a:pPr algn="ctr"/>
                      <a:r>
                        <a:rPr lang="ru-RU" sz="2000" dirty="0" smtClean="0"/>
                        <a:t>(1%)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ВСЕГО: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1 679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170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1 755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176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57200" y="1371639"/>
            <a:ext cx="2811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/>
              <a:t>Криопреципитат</a:t>
            </a:r>
            <a:r>
              <a:rPr lang="ru-RU" sz="2400" b="1" dirty="0" smtClean="0"/>
              <a:t>:</a:t>
            </a: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457199" y="152718"/>
            <a:ext cx="8491415" cy="8804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smtClean="0"/>
              <a:t>Показания к трансфузиям</a:t>
            </a:r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767145" y="6229407"/>
            <a:ext cx="6098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 данным реестра КГКУЗ ККЦК №1 за 2018-2019 гг.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860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199" y="1524318"/>
            <a:ext cx="8246533" cy="5333682"/>
          </a:xfrm>
        </p:spPr>
        <p:txBody>
          <a:bodyPr>
            <a:noAutofit/>
          </a:bodyPr>
          <a:lstStyle/>
          <a:p>
            <a:r>
              <a:rPr lang="ru-RU" sz="2400" dirty="0" smtClean="0"/>
              <a:t>Главный врач ККЦК №1 - д.м.н., </a:t>
            </a:r>
            <a:r>
              <a:rPr lang="ru-RU" sz="2400" dirty="0" err="1" smtClean="0"/>
              <a:t>трансфузиолог</a:t>
            </a:r>
            <a:r>
              <a:rPr lang="ru-RU" sz="2400" dirty="0" smtClean="0"/>
              <a:t> высшей категории, член совета РАТ, </a:t>
            </a:r>
            <a:r>
              <a:rPr lang="ru-RU" sz="2400" dirty="0"/>
              <a:t>главный внештатный </a:t>
            </a:r>
            <a:r>
              <a:rPr lang="ru-RU" sz="2400" dirty="0" err="1"/>
              <a:t>трансфузиолог</a:t>
            </a:r>
            <a:r>
              <a:rPr lang="ru-RU" sz="2400" dirty="0"/>
              <a:t> </a:t>
            </a:r>
            <a:r>
              <a:rPr lang="ru-RU" sz="2400" dirty="0" smtClean="0"/>
              <a:t>Минздрава </a:t>
            </a:r>
            <a:r>
              <a:rPr lang="ru-RU" sz="2400" dirty="0"/>
              <a:t>Красноярского </a:t>
            </a:r>
            <a:r>
              <a:rPr lang="ru-RU" sz="2400" dirty="0" smtClean="0"/>
              <a:t>края</a:t>
            </a:r>
            <a:endParaRPr lang="ru-RU" sz="2400" dirty="0"/>
          </a:p>
          <a:p>
            <a:endParaRPr lang="ru-RU" sz="2400" dirty="0" smtClean="0"/>
          </a:p>
          <a:p>
            <a:r>
              <a:rPr lang="ru-RU" sz="2400" dirty="0" smtClean="0"/>
              <a:t>ФИЛИНА</a:t>
            </a:r>
          </a:p>
          <a:p>
            <a:r>
              <a:rPr lang="ru-RU" sz="2400" dirty="0" smtClean="0"/>
              <a:t>Наталья Григорьевна</a:t>
            </a:r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en-US" sz="2400" dirty="0" smtClean="0">
                <a:hlinkClick r:id="rId3"/>
              </a:rPr>
              <a:t>www.kkck.ru</a:t>
            </a:r>
          </a:p>
        </p:txBody>
      </p:sp>
      <p:pic>
        <p:nvPicPr>
          <p:cNvPr id="4" name="Изображение 3" descr="0ed6eada2568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068" y="2801090"/>
            <a:ext cx="3738651" cy="3676148"/>
          </a:xfrm>
          <a:prstGeom prst="rect">
            <a:avLst/>
          </a:prstGeom>
        </p:spPr>
      </p:pic>
      <p:sp>
        <p:nvSpPr>
          <p:cNvPr id="6" name="Название 1"/>
          <p:cNvSpPr txBox="1">
            <a:spLocks noGrp="1"/>
          </p:cNvSpPr>
          <p:nvPr>
            <p:ph type="title"/>
          </p:nvPr>
        </p:nvSpPr>
        <p:spPr>
          <a:xfrm>
            <a:off x="457200" y="205412"/>
            <a:ext cx="8070850" cy="1131848"/>
          </a:xfrm>
          <a:prstGeom prst="rect">
            <a:avLst/>
          </a:prstGeom>
        </p:spPr>
        <p:txBody>
          <a:bodyPr/>
          <a:lstStyle>
            <a:lvl1pPr algn="ctr">
              <a:defRPr sz="3200" spc="-100"/>
            </a:lvl1pPr>
          </a:lstStyle>
          <a:p>
            <a:r>
              <a:rPr dirty="0"/>
              <a:t>Красноярский краевой центр крови №1</a:t>
            </a:r>
          </a:p>
        </p:txBody>
      </p:sp>
    </p:spTree>
    <p:extLst>
      <p:ext uri="{BB962C8B-B14F-4D97-AF65-F5344CB8AC3E}">
        <p14:creationId xmlns:p14="http://schemas.microsoft.com/office/powerpoint/2010/main" val="196316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4317"/>
            <a:ext cx="4040934" cy="5196963"/>
          </a:xfrm>
        </p:spPr>
        <p:txBody>
          <a:bodyPr>
            <a:noAutofit/>
          </a:bodyPr>
          <a:lstStyle/>
          <a:p>
            <a:r>
              <a:rPr lang="en-US" sz="3200" dirty="0" smtClean="0"/>
              <a:t>TRICC</a:t>
            </a:r>
          </a:p>
          <a:p>
            <a:r>
              <a:rPr lang="en-US" sz="3200" dirty="0" smtClean="0"/>
              <a:t>TRI-PICU</a:t>
            </a:r>
          </a:p>
          <a:p>
            <a:r>
              <a:rPr lang="en-US" sz="3200" dirty="0" smtClean="0"/>
              <a:t>TSISS</a:t>
            </a:r>
          </a:p>
          <a:p>
            <a:r>
              <a:rPr lang="en-US" sz="3200" dirty="0" smtClean="0"/>
              <a:t>FOCUS</a:t>
            </a:r>
          </a:p>
          <a:p>
            <a:r>
              <a:rPr lang="en-US" sz="3200" dirty="0" smtClean="0"/>
              <a:t>MINI</a:t>
            </a:r>
          </a:p>
          <a:p>
            <a:r>
              <a:rPr lang="en-US" sz="3200" dirty="0" smtClean="0"/>
              <a:t>TITRE</a:t>
            </a:r>
          </a:p>
          <a:p>
            <a:r>
              <a:rPr lang="en-US" sz="3200" dirty="0" smtClean="0"/>
              <a:t>…</a:t>
            </a:r>
            <a:endParaRPr lang="ru-RU" sz="3200" dirty="0"/>
          </a:p>
        </p:txBody>
      </p:sp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57200" y="152718"/>
            <a:ext cx="8532242" cy="9233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РКИ: Трансфузии Эритроцитов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86581" y="2753012"/>
            <a:ext cx="45334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… </a:t>
            </a:r>
            <a:r>
              <a:rPr lang="en-US" sz="3200" b="1" dirty="0"/>
              <a:t>30 </a:t>
            </a:r>
            <a:r>
              <a:rPr lang="ru-RU" sz="3200" b="1" dirty="0" smtClean="0"/>
              <a:t>РКИ</a:t>
            </a:r>
          </a:p>
          <a:p>
            <a:r>
              <a:rPr lang="en-US" sz="3200" b="1" dirty="0" smtClean="0"/>
              <a:t>&gt;</a:t>
            </a:r>
            <a:r>
              <a:rPr lang="ru-RU" sz="3200" b="1" dirty="0" smtClean="0"/>
              <a:t>1</a:t>
            </a:r>
            <a:r>
              <a:rPr lang="en-US" sz="3200" b="1" dirty="0" smtClean="0"/>
              <a:t>3</a:t>
            </a:r>
            <a:r>
              <a:rPr lang="en-US" sz="3200" b="1" dirty="0"/>
              <a:t> </a:t>
            </a:r>
            <a:r>
              <a:rPr lang="ru-RU" sz="3200" b="1" dirty="0" smtClean="0"/>
              <a:t>тысяч </a:t>
            </a:r>
            <a:r>
              <a:rPr lang="ru-RU" sz="3200" b="1" dirty="0"/>
              <a:t>пациентов</a:t>
            </a:r>
          </a:p>
        </p:txBody>
      </p:sp>
    </p:spTree>
    <p:extLst>
      <p:ext uri="{BB962C8B-B14F-4D97-AF65-F5344CB8AC3E}">
        <p14:creationId xmlns:p14="http://schemas.microsoft.com/office/powerpoint/2010/main" val="164251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1"/>
          <p:cNvSpPr txBox="1">
            <a:spLocks/>
          </p:cNvSpPr>
          <p:nvPr/>
        </p:nvSpPr>
        <p:spPr>
          <a:xfrm>
            <a:off x="323527" y="0"/>
            <a:ext cx="8433229" cy="1270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TRICC</a:t>
            </a:r>
            <a:br>
              <a:rPr lang="en-US" sz="3200" dirty="0" smtClean="0"/>
            </a:b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transfusion requirements in critical care</a:t>
            </a:r>
            <a:b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000" dirty="0" smtClean="0"/>
              <a:t>Переливание больным в критическом состоянии</a:t>
            </a:r>
            <a:endParaRPr lang="ru-RU" sz="2000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3717" y="6226162"/>
            <a:ext cx="8433229" cy="4966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30-</a:t>
            </a:r>
            <a:r>
              <a:rPr lang="ru-RU" sz="2800" dirty="0" smtClean="0"/>
              <a:t>дневная выживаемость</a:t>
            </a:r>
            <a:endParaRPr lang="ru-RU" sz="2800" dirty="0"/>
          </a:p>
        </p:txBody>
      </p:sp>
      <p:pic>
        <p:nvPicPr>
          <p:cNvPr id="6" name="Изображение 5" descr="Снимок экрана 2017-05-14 в 20.12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66243"/>
          <a:stretch/>
        </p:blipFill>
        <p:spPr>
          <a:xfrm>
            <a:off x="3943324" y="1277924"/>
            <a:ext cx="5023622" cy="680108"/>
          </a:xfrm>
          <a:prstGeom prst="rect">
            <a:avLst/>
          </a:prstGeom>
        </p:spPr>
      </p:pic>
      <p:pic>
        <p:nvPicPr>
          <p:cNvPr id="7" name="Изображение 6" descr="Снимок экрана 2017-05-14 в 20.12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/>
          <a:stretch/>
        </p:blipFill>
        <p:spPr>
          <a:xfrm>
            <a:off x="654156" y="1728757"/>
            <a:ext cx="8102600" cy="374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9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1226777"/>
              </p:ext>
            </p:extLst>
          </p:nvPr>
        </p:nvGraphicFramePr>
        <p:xfrm>
          <a:off x="264596" y="1270163"/>
          <a:ext cx="8269218" cy="233019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971831"/>
                <a:gridCol w="2257887"/>
                <a:gridCol w="2197547"/>
                <a:gridCol w="1841953"/>
              </a:tblGrid>
              <a:tr h="806191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Летальность</a:t>
                      </a:r>
                      <a:endParaRPr lang="ru-RU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err="1" smtClean="0"/>
                        <a:t>Рестриктивная</a:t>
                      </a:r>
                      <a:endParaRPr lang="ru-RU" sz="2200" dirty="0" smtClean="0"/>
                    </a:p>
                    <a:p>
                      <a:pPr algn="ctr"/>
                      <a:r>
                        <a:rPr lang="en-US" sz="2200" dirty="0" smtClean="0"/>
                        <a:t>&lt;70 </a:t>
                      </a:r>
                      <a:r>
                        <a:rPr lang="ru-RU" sz="2200" dirty="0" smtClean="0"/>
                        <a:t>г/л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/>
                        <a:t>Либеральная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&lt;</a:t>
                      </a:r>
                      <a:r>
                        <a:rPr lang="ru-RU" sz="2200" dirty="0" smtClean="0"/>
                        <a:t>10</a:t>
                      </a:r>
                      <a:r>
                        <a:rPr lang="en-US" sz="2200" dirty="0" smtClean="0"/>
                        <a:t>0 </a:t>
                      </a:r>
                      <a:r>
                        <a:rPr lang="ru-RU" sz="2200" dirty="0" smtClean="0"/>
                        <a:t>г/л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Значимость</a:t>
                      </a:r>
                      <a:endParaRPr lang="ru-RU" sz="2200" dirty="0"/>
                    </a:p>
                  </a:txBody>
                  <a:tcPr/>
                </a:tc>
              </a:tr>
              <a:tr h="467079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30-дневная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18,7%</a:t>
                      </a:r>
                    </a:p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23,3%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p=0,11</a:t>
                      </a:r>
                      <a:endParaRPr lang="ru-RU" sz="2200" dirty="0"/>
                    </a:p>
                  </a:txBody>
                  <a:tcPr/>
                </a:tc>
              </a:tr>
              <a:tr h="467079">
                <a:tc>
                  <a:txBody>
                    <a:bodyPr/>
                    <a:lstStyle/>
                    <a:p>
                      <a:r>
                        <a:rPr lang="ru-RU" sz="2200" dirty="0" err="1" smtClean="0"/>
                        <a:t>Внутригос</a:t>
                      </a:r>
                      <a:r>
                        <a:rPr lang="en-US" sz="2200" dirty="0" smtClean="0"/>
                        <a:t>-</a:t>
                      </a:r>
                    </a:p>
                    <a:p>
                      <a:r>
                        <a:rPr lang="ru-RU" sz="2200" dirty="0" err="1" smtClean="0"/>
                        <a:t>питальная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22,2%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28,1%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p=0,05</a:t>
                      </a:r>
                      <a:endParaRPr lang="ru-RU" sz="2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6760767"/>
              </p:ext>
            </p:extLst>
          </p:nvPr>
        </p:nvGraphicFramePr>
        <p:xfrm>
          <a:off x="264596" y="3668613"/>
          <a:ext cx="8308317" cy="307211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28570"/>
                <a:gridCol w="2257887"/>
                <a:gridCol w="2179907"/>
                <a:gridCol w="1841953"/>
              </a:tblGrid>
              <a:tr h="786118">
                <a:tc>
                  <a:txBody>
                    <a:bodyPr/>
                    <a:lstStyle/>
                    <a:p>
                      <a:r>
                        <a:rPr lang="ru-RU" sz="2200" dirty="0" err="1" smtClean="0"/>
                        <a:t>Заболевае</a:t>
                      </a:r>
                      <a:r>
                        <a:rPr lang="en-US" sz="2200" dirty="0" smtClean="0"/>
                        <a:t>-</a:t>
                      </a:r>
                    </a:p>
                    <a:p>
                      <a:r>
                        <a:rPr lang="ru-RU" sz="2200" dirty="0" err="1" smtClean="0"/>
                        <a:t>мость</a:t>
                      </a:r>
                      <a:endParaRPr lang="ru-RU" sz="22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err="1" smtClean="0"/>
                        <a:t>Рестриктивная</a:t>
                      </a:r>
                      <a:endParaRPr lang="ru-RU" sz="2200" dirty="0" smtClean="0"/>
                    </a:p>
                    <a:p>
                      <a:pPr algn="ctr"/>
                      <a:r>
                        <a:rPr lang="en-US" sz="2200" baseline="0" dirty="0" smtClean="0"/>
                        <a:t>n (%)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/>
                        <a:t>Либеральная</a:t>
                      </a:r>
                      <a:endParaRPr lang="en-US" sz="2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aseline="0" dirty="0" smtClean="0"/>
                        <a:t>n (%)</a:t>
                      </a:r>
                      <a:endParaRPr lang="ru-RU" sz="2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Значимость</a:t>
                      </a:r>
                      <a:endParaRPr lang="ru-RU" sz="2200" dirty="0"/>
                    </a:p>
                  </a:txBody>
                  <a:tcPr/>
                </a:tc>
              </a:tr>
              <a:tr h="455450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Инфаркт</a:t>
                      </a:r>
                      <a:r>
                        <a:rPr lang="ru-RU" sz="2200" baseline="0" dirty="0" smtClean="0"/>
                        <a:t> миокарда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3 (0,7%)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12 (2,9%)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p=0,02</a:t>
                      </a:r>
                      <a:endParaRPr lang="ru-RU" sz="2200" dirty="0"/>
                    </a:p>
                  </a:txBody>
                  <a:tcPr/>
                </a:tc>
              </a:tr>
              <a:tr h="455450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Отек</a:t>
                      </a:r>
                      <a:r>
                        <a:rPr lang="ru-RU" sz="2200" baseline="0" dirty="0" smtClean="0"/>
                        <a:t> легких</a:t>
                      </a:r>
                      <a:endParaRPr lang="en-US" sz="2200" baseline="0" dirty="0" smtClean="0"/>
                    </a:p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22 (5,3%)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45 (10,7%)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p=0,01</a:t>
                      </a:r>
                      <a:endParaRPr lang="ru-RU" sz="2200" dirty="0" smtClean="0"/>
                    </a:p>
                  </a:txBody>
                  <a:tcPr/>
                </a:tc>
              </a:tr>
              <a:tr h="455450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ОРДС</a:t>
                      </a:r>
                      <a:endParaRPr lang="en-US" sz="2200" dirty="0" smtClean="0"/>
                    </a:p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32 (7,7%)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48 (11,4%)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p=0,06</a:t>
                      </a:r>
                      <a:endParaRPr lang="ru-RU" sz="2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Название 1"/>
          <p:cNvSpPr>
            <a:spLocks noGrp="1"/>
          </p:cNvSpPr>
          <p:nvPr>
            <p:ph type="title"/>
          </p:nvPr>
        </p:nvSpPr>
        <p:spPr>
          <a:xfrm>
            <a:off x="457199" y="0"/>
            <a:ext cx="8433229" cy="12701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TRICC</a:t>
            </a:r>
            <a:br>
              <a:rPr lang="en-US" sz="3200" dirty="0" smtClean="0"/>
            </a:b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transfusion requirements in critical </a:t>
            </a: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care</a:t>
            </a:r>
            <a:b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000" dirty="0" smtClean="0"/>
              <a:t>Переливание больным в критическом состоянии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9597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433229" cy="1029240"/>
          </a:xfrm>
        </p:spPr>
        <p:txBody>
          <a:bodyPr/>
          <a:lstStyle/>
          <a:p>
            <a:r>
              <a:rPr lang="en-US" dirty="0" smtClean="0"/>
              <a:t>30-</a:t>
            </a:r>
            <a:r>
              <a:rPr lang="ru-RU" dirty="0" smtClean="0"/>
              <a:t>дневная выживаемость</a:t>
            </a:r>
            <a:endParaRPr lang="ru-RU" dirty="0"/>
          </a:p>
        </p:txBody>
      </p:sp>
      <p:pic>
        <p:nvPicPr>
          <p:cNvPr id="4" name="Изображение 3" descr="Снимок экрана 2017-05-14 в 20.32.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 t="17031"/>
          <a:stretch/>
        </p:blipFill>
        <p:spPr>
          <a:xfrm>
            <a:off x="864346" y="1370386"/>
            <a:ext cx="6861860" cy="507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3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3883" y="1270163"/>
            <a:ext cx="7793317" cy="97101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2011-2013г: 32 госпиталя в Скандинавии </a:t>
            </a:r>
          </a:p>
          <a:p>
            <a:pPr algn="ctr"/>
            <a:r>
              <a:rPr lang="en-US" dirty="0" smtClean="0"/>
              <a:t>998</a:t>
            </a:r>
            <a:r>
              <a:rPr lang="ru-RU" dirty="0" smtClean="0"/>
              <a:t> пациентов</a:t>
            </a:r>
            <a:endParaRPr lang="ru-RU" dirty="0"/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283883" y="0"/>
            <a:ext cx="8606546" cy="12701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dirty="0" smtClean="0"/>
              <a:t>TRISS</a:t>
            </a:r>
            <a:br>
              <a:rPr lang="en-US" sz="4200" dirty="0" smtClean="0"/>
            </a:b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transfusion of red blood cells inpatients with septic shock</a:t>
            </a:r>
          </a:p>
          <a:p>
            <a:pPr algn="ctr"/>
            <a:r>
              <a:rPr lang="ru-RU" sz="2000" dirty="0" smtClean="0"/>
              <a:t>Переливание эритроцитов пациентам с септическим шоком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32119" y="1938165"/>
            <a:ext cx="2031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&gt;</a:t>
            </a:r>
            <a:r>
              <a:rPr lang="ru-RU" b="1" dirty="0" smtClean="0"/>
              <a:t>70 г/л</a:t>
            </a:r>
          </a:p>
          <a:p>
            <a:endParaRPr lang="ru-RU" dirty="0" smtClean="0"/>
          </a:p>
          <a:p>
            <a:r>
              <a:rPr lang="ru-RU" dirty="0" smtClean="0"/>
              <a:t>1545</a:t>
            </a:r>
          </a:p>
          <a:p>
            <a:endParaRPr lang="ru-RU" dirty="0" smtClean="0"/>
          </a:p>
          <a:p>
            <a:r>
              <a:rPr lang="ru-RU" dirty="0" smtClean="0"/>
              <a:t>36,1%</a:t>
            </a:r>
          </a:p>
          <a:p>
            <a:endParaRPr lang="ru-RU" dirty="0"/>
          </a:p>
          <a:p>
            <a:r>
              <a:rPr lang="ru-RU" dirty="0" smtClean="0"/>
              <a:t>43% </a:t>
            </a:r>
          </a:p>
          <a:p>
            <a:endParaRPr lang="ru-RU" dirty="0"/>
          </a:p>
          <a:p>
            <a:r>
              <a:rPr lang="ru-RU" dirty="0" smtClean="0"/>
              <a:t>7,2%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37412" y="1893342"/>
            <a:ext cx="204096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&gt;</a:t>
            </a:r>
            <a:r>
              <a:rPr lang="ru-RU" b="1" dirty="0"/>
              <a:t>9</a:t>
            </a:r>
            <a:r>
              <a:rPr lang="ru-RU" b="1" dirty="0" smtClean="0"/>
              <a:t>0 г/л</a:t>
            </a:r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3088</a:t>
            </a:r>
            <a:endParaRPr lang="ru-RU" dirty="0" smtClean="0"/>
          </a:p>
          <a:p>
            <a:pPr algn="r"/>
            <a:endParaRPr lang="ru-RU" dirty="0"/>
          </a:p>
          <a:p>
            <a:pPr algn="r"/>
            <a:r>
              <a:rPr lang="ru-RU" dirty="0" smtClean="0"/>
              <a:t>1,2%</a:t>
            </a:r>
          </a:p>
          <a:p>
            <a:pPr algn="r"/>
            <a:endParaRPr lang="ru-RU" dirty="0"/>
          </a:p>
          <a:p>
            <a:pPr algn="r"/>
            <a:r>
              <a:rPr lang="ru-RU" dirty="0" smtClean="0"/>
              <a:t>45%</a:t>
            </a:r>
          </a:p>
          <a:p>
            <a:pPr algn="r"/>
            <a:endParaRPr lang="ru-RU" dirty="0"/>
          </a:p>
          <a:p>
            <a:pPr algn="r"/>
            <a:r>
              <a:rPr lang="ru-RU" dirty="0" smtClean="0"/>
              <a:t>8%</a:t>
            </a:r>
            <a:r>
              <a:rPr lang="en-US" dirty="0" smtClean="0"/>
              <a:t> </a:t>
            </a:r>
            <a:endParaRPr lang="ru-RU" dirty="0" smtClean="0"/>
          </a:p>
          <a:p>
            <a:pPr algn="r"/>
            <a:endParaRPr lang="ru-RU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119320" y="2458082"/>
            <a:ext cx="40399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перелито </a:t>
            </a:r>
            <a:r>
              <a:rPr lang="ru-RU" dirty="0" smtClean="0"/>
              <a:t>доз </a:t>
            </a:r>
            <a:r>
              <a:rPr lang="ru-RU" dirty="0" err="1" smtClean="0"/>
              <a:t>эр.взвеси</a:t>
            </a:r>
            <a:endParaRPr lang="ru-RU" dirty="0" smtClean="0"/>
          </a:p>
          <a:p>
            <a:pPr algn="ctr"/>
            <a:endParaRPr lang="en-US" dirty="0"/>
          </a:p>
          <a:p>
            <a:pPr algn="ctr"/>
            <a:r>
              <a:rPr lang="ru-RU" dirty="0" smtClean="0"/>
              <a:t>пациентов </a:t>
            </a:r>
            <a:r>
              <a:rPr lang="ru-RU" dirty="0"/>
              <a:t>не получали </a:t>
            </a:r>
            <a:r>
              <a:rPr lang="ru-RU" dirty="0" smtClean="0"/>
              <a:t>трансфузий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90-дневная летальность</a:t>
            </a:r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/>
              <a:t>и</a:t>
            </a:r>
            <a:r>
              <a:rPr lang="ru-RU" dirty="0" smtClean="0"/>
              <a:t>нфаркт миокарда</a:t>
            </a:r>
            <a:endParaRPr lang="ru-RU" dirty="0"/>
          </a:p>
        </p:txBody>
      </p:sp>
      <p:pic>
        <p:nvPicPr>
          <p:cNvPr id="9" name="Изображение 8" descr="nejmoa1406617_f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8" y="4523489"/>
            <a:ext cx="8628210" cy="23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3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40316"/>
            <a:ext cx="7620000" cy="433532"/>
          </a:xfrm>
        </p:spPr>
        <p:txBody>
          <a:bodyPr/>
          <a:lstStyle/>
          <a:p>
            <a:r>
              <a:rPr lang="en-US" dirty="0" smtClean="0"/>
              <a:t>2004-2009</a:t>
            </a:r>
            <a:r>
              <a:rPr lang="ru-RU" dirty="0" smtClean="0"/>
              <a:t>г.: 47 медицинских центров США и Канады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457200" y="3123900"/>
            <a:ext cx="7620000" cy="3291134"/>
            <a:chOff x="732119" y="3552219"/>
            <a:chExt cx="7620000" cy="3291134"/>
          </a:xfrm>
        </p:grpSpPr>
        <p:sp>
          <p:nvSpPr>
            <p:cNvPr id="4" name="Содержимое 2"/>
            <p:cNvSpPr txBox="1">
              <a:spLocks/>
            </p:cNvSpPr>
            <p:nvPr/>
          </p:nvSpPr>
          <p:spPr>
            <a:xfrm>
              <a:off x="732119" y="3552219"/>
              <a:ext cx="7620000" cy="47363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spcAft>
                  <a:spcPts val="600"/>
                </a:spcAft>
                <a:buFont typeface="Arial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 smtClean="0"/>
                <a:t>2016 пациентов</a:t>
              </a:r>
              <a:endParaRPr lang="ru-RU" sz="24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07038" y="4025854"/>
              <a:ext cx="203199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&gt;</a:t>
              </a:r>
              <a:r>
                <a:rPr lang="ru-RU" sz="2000" b="1" dirty="0"/>
                <a:t>8</a:t>
              </a:r>
              <a:r>
                <a:rPr lang="ru-RU" sz="2000" b="1" dirty="0" smtClean="0"/>
                <a:t>0 г/л</a:t>
              </a:r>
            </a:p>
            <a:p>
              <a:endParaRPr lang="ru-RU" sz="2000" dirty="0" smtClean="0"/>
            </a:p>
            <a:p>
              <a:r>
                <a:rPr lang="ru-RU" sz="2000" dirty="0" smtClean="0"/>
                <a:t>43,8%</a:t>
              </a:r>
            </a:p>
            <a:p>
              <a:endParaRPr lang="ru-RU" sz="2000" dirty="0" smtClean="0"/>
            </a:p>
            <a:p>
              <a:r>
                <a:rPr lang="ru-RU" sz="2000" dirty="0" smtClean="0"/>
                <a:t>4,3%</a:t>
              </a:r>
            </a:p>
            <a:p>
              <a:endParaRPr lang="ru-RU" sz="2000" dirty="0"/>
            </a:p>
            <a:p>
              <a:r>
                <a:rPr lang="ru-RU" sz="2000" dirty="0" smtClean="0"/>
                <a:t>7,6% </a:t>
              </a:r>
            </a:p>
            <a:p>
              <a:r>
                <a:rPr lang="ru-RU" sz="2000" dirty="0" smtClean="0"/>
                <a:t>	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12331" y="3981031"/>
              <a:ext cx="204096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smtClean="0"/>
                <a:t>&gt;</a:t>
              </a:r>
              <a:r>
                <a:rPr lang="ru-RU" sz="2000" b="1" dirty="0" smtClean="0"/>
                <a:t>100 г/л</a:t>
              </a:r>
            </a:p>
            <a:p>
              <a:pPr algn="r"/>
              <a:endParaRPr lang="en-US" sz="2000" dirty="0" smtClean="0"/>
            </a:p>
            <a:p>
              <a:pPr algn="r"/>
              <a:r>
                <a:rPr lang="ru-RU" sz="2000" dirty="0" smtClean="0"/>
                <a:t>40,9%</a:t>
              </a:r>
            </a:p>
            <a:p>
              <a:pPr algn="r"/>
              <a:endParaRPr lang="ru-RU" sz="2000" dirty="0"/>
            </a:p>
            <a:p>
              <a:pPr algn="r"/>
              <a:r>
                <a:rPr lang="ru-RU" sz="2000" dirty="0" smtClean="0"/>
                <a:t>5,2%</a:t>
              </a:r>
            </a:p>
            <a:p>
              <a:pPr algn="r"/>
              <a:endParaRPr lang="ru-RU" sz="2000" dirty="0"/>
            </a:p>
            <a:p>
              <a:pPr algn="r"/>
              <a:r>
                <a:rPr lang="ru-RU" sz="2000" dirty="0" smtClean="0"/>
                <a:t>6,6%</a:t>
              </a:r>
            </a:p>
            <a:p>
              <a:pPr algn="r"/>
              <a:r>
                <a:rPr lang="en-US" sz="2000" dirty="0" smtClean="0"/>
                <a:t> </a:t>
              </a:r>
              <a:endParaRPr lang="ru-RU" sz="2000" dirty="0" smtClean="0"/>
            </a:p>
            <a:p>
              <a:pPr algn="r"/>
              <a:endParaRPr lang="ru-RU" sz="2000" dirty="0" smtClean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24643" y="4545771"/>
              <a:ext cx="3979149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 smtClean="0"/>
                <a:t>отрицательный исход операции</a:t>
              </a:r>
              <a:endParaRPr lang="ru-RU" sz="2000" dirty="0"/>
            </a:p>
            <a:p>
              <a:pPr algn="ctr"/>
              <a:endParaRPr lang="ru-RU" sz="2000" dirty="0" smtClean="0"/>
            </a:p>
            <a:p>
              <a:pPr algn="ctr"/>
              <a:r>
                <a:rPr lang="ru-RU" sz="2000" dirty="0"/>
                <a:t>и</a:t>
              </a:r>
              <a:r>
                <a:rPr lang="ru-RU" sz="2000" dirty="0" smtClean="0"/>
                <a:t>нфаркт миокарда/смерть</a:t>
              </a:r>
            </a:p>
            <a:p>
              <a:pPr algn="ctr"/>
              <a:endParaRPr lang="ru-RU" sz="2000" dirty="0"/>
            </a:p>
            <a:p>
              <a:pPr algn="ctr"/>
              <a:r>
                <a:rPr lang="ru-RU" sz="2000" dirty="0" smtClean="0"/>
                <a:t>60-дневная летальность</a:t>
              </a:r>
              <a:endParaRPr lang="ru-RU" sz="2000" dirty="0"/>
            </a:p>
          </p:txBody>
        </p:sp>
      </p:grpSp>
      <p:sp>
        <p:nvSpPr>
          <p:cNvPr id="10" name="Название 1"/>
          <p:cNvSpPr txBox="1">
            <a:spLocks/>
          </p:cNvSpPr>
          <p:nvPr/>
        </p:nvSpPr>
        <p:spPr>
          <a:xfrm>
            <a:off x="283883" y="0"/>
            <a:ext cx="8606546" cy="17380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dirty="0" smtClean="0"/>
              <a:t>FOCUS</a:t>
            </a:r>
          </a:p>
          <a:p>
            <a:pPr algn="ctr"/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Functional outcomes in cardiovascular patients undergoing surgical repair of hip fracture</a:t>
            </a:r>
          </a:p>
          <a:p>
            <a:pPr algn="ctr"/>
            <a:r>
              <a:rPr lang="ru-RU" sz="2000" dirty="0" smtClean="0"/>
              <a:t>Переливание эритроцитов пациентам </a:t>
            </a:r>
            <a:r>
              <a:rPr lang="en-US" sz="2000" dirty="0" smtClean="0"/>
              <a:t>c </a:t>
            </a:r>
            <a:r>
              <a:rPr lang="ru-RU" sz="2000" dirty="0" smtClean="0"/>
              <a:t>кардиоваскулярной патологией и операцией на тазобедренном суставе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54868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380311" cy="1371600"/>
          </a:xfrm>
        </p:spPr>
        <p:txBody>
          <a:bodyPr/>
          <a:lstStyle/>
          <a:p>
            <a:pPr algn="ctr"/>
            <a:r>
              <a:rPr lang="ru-RU" dirty="0" smtClean="0"/>
              <a:t>Свежие </a:t>
            </a:r>
            <a:r>
              <a:rPr lang="en-US" dirty="0" smtClean="0"/>
              <a:t>VS </a:t>
            </a:r>
            <a:r>
              <a:rPr lang="ru-RU" dirty="0" smtClean="0"/>
              <a:t>Старые эритроциты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ABLE – </a:t>
            </a:r>
            <a:r>
              <a:rPr lang="en-US" sz="2800" dirty="0" smtClean="0">
                <a:solidFill>
                  <a:srgbClr val="BFBFBF"/>
                </a:solidFill>
              </a:rPr>
              <a:t>Age of blood evaluation</a:t>
            </a:r>
          </a:p>
          <a:p>
            <a:r>
              <a:rPr lang="en-US" sz="2800" dirty="0" smtClean="0"/>
              <a:t>RECESS</a:t>
            </a:r>
            <a:r>
              <a:rPr lang="ru-RU" sz="2800" dirty="0" smtClean="0"/>
              <a:t> – </a:t>
            </a:r>
            <a:r>
              <a:rPr lang="en-US" sz="2800" dirty="0" smtClean="0">
                <a:solidFill>
                  <a:srgbClr val="BFBFBF"/>
                </a:solidFill>
              </a:rPr>
              <a:t>Red cell storage duration study</a:t>
            </a:r>
          </a:p>
          <a:p>
            <a:r>
              <a:rPr lang="en-US" sz="2800" dirty="0" smtClean="0"/>
              <a:t>INFORM</a:t>
            </a:r>
          </a:p>
          <a:p>
            <a:r>
              <a:rPr lang="en-US" sz="2800" dirty="0" smtClean="0"/>
              <a:t>TOTAL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1969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нимок экрана 2017-05-22 в 22.27.01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" b="-1910"/>
          <a:stretch/>
        </p:blipFill>
        <p:spPr>
          <a:xfrm>
            <a:off x="457200" y="0"/>
            <a:ext cx="7620000" cy="2768600"/>
          </a:xfrm>
        </p:spPr>
      </p:pic>
      <p:grpSp>
        <p:nvGrpSpPr>
          <p:cNvPr id="9" name="Группа 8"/>
          <p:cNvGrpSpPr/>
          <p:nvPr/>
        </p:nvGrpSpPr>
        <p:grpSpPr>
          <a:xfrm>
            <a:off x="0" y="2963116"/>
            <a:ext cx="8864599" cy="3787513"/>
            <a:chOff x="0" y="3086148"/>
            <a:chExt cx="8864599" cy="3787513"/>
          </a:xfrm>
        </p:grpSpPr>
        <p:sp>
          <p:nvSpPr>
            <p:cNvPr id="5" name="Содержимое 2"/>
            <p:cNvSpPr txBox="1">
              <a:spLocks/>
            </p:cNvSpPr>
            <p:nvPr/>
          </p:nvSpPr>
          <p:spPr>
            <a:xfrm>
              <a:off x="0" y="3086148"/>
              <a:ext cx="8864599" cy="152168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spcAft>
                  <a:spcPts val="600"/>
                </a:spcAft>
                <a:buFont typeface="Arial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 smtClean="0"/>
                <a:t>20</a:t>
              </a:r>
              <a:r>
                <a:rPr lang="en-US" sz="2400" dirty="0" smtClean="0"/>
                <a:t>09</a:t>
              </a:r>
              <a:r>
                <a:rPr lang="ru-RU" sz="2400" dirty="0" smtClean="0"/>
                <a:t>-201</a:t>
              </a:r>
              <a:r>
                <a:rPr lang="en-US" sz="2400" dirty="0" smtClean="0"/>
                <a:t>4 </a:t>
              </a:r>
              <a:r>
                <a:rPr lang="ru-RU" sz="2400" dirty="0" smtClean="0"/>
                <a:t>г: </a:t>
              </a:r>
              <a:r>
                <a:rPr lang="en-US" sz="2400" dirty="0" smtClean="0"/>
                <a:t>64</a:t>
              </a:r>
              <a:r>
                <a:rPr lang="ru-RU" sz="2400" dirty="0" smtClean="0"/>
                <a:t> госпиталя США и Канады</a:t>
              </a:r>
            </a:p>
            <a:p>
              <a:pPr algn="ctr"/>
              <a:r>
                <a:rPr lang="ru-RU" sz="2400" dirty="0" err="1" smtClean="0"/>
                <a:t>Эритроцитная</a:t>
              </a:r>
              <a:r>
                <a:rPr lang="ru-RU" sz="2400" dirty="0" smtClean="0"/>
                <a:t> взвесь </a:t>
              </a:r>
              <a:r>
                <a:rPr lang="ru-RU" sz="2400" dirty="0" err="1" smtClean="0"/>
                <a:t>лейкодеплецированная</a:t>
              </a:r>
              <a:r>
                <a:rPr lang="ru-RU" sz="2400" dirty="0" smtClean="0"/>
                <a:t> с </a:t>
              </a:r>
              <a:r>
                <a:rPr lang="en-US" sz="2400" dirty="0" smtClean="0"/>
                <a:t>SAGM</a:t>
              </a:r>
              <a:endParaRPr lang="ru-RU" sz="2400" dirty="0" smtClean="0"/>
            </a:p>
            <a:p>
              <a:pPr algn="ctr"/>
              <a:endParaRPr lang="ru-RU" sz="2400" dirty="0" smtClean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7200" y="4584748"/>
              <a:ext cx="3149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&lt;</a:t>
              </a:r>
              <a:r>
                <a:rPr lang="ru-RU" sz="2400" b="1" dirty="0" smtClean="0"/>
                <a:t>8 дней хранения</a:t>
              </a:r>
            </a:p>
            <a:p>
              <a:endParaRPr lang="ru-RU" sz="2400" b="1" dirty="0" smtClean="0"/>
            </a:p>
            <a:p>
              <a:r>
                <a:rPr lang="ru-RU" sz="2400" b="1" dirty="0" smtClean="0"/>
                <a:t>1211 пациентов</a:t>
              </a:r>
            </a:p>
            <a:p>
              <a:endParaRPr lang="ru-RU" sz="2400" dirty="0" smtClean="0"/>
            </a:p>
            <a:p>
              <a:r>
                <a:rPr lang="ru-RU" sz="2400" dirty="0" smtClean="0"/>
                <a:t>6 дней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00600" y="4539926"/>
              <a:ext cx="38608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400" b="1" dirty="0" smtClean="0"/>
                <a:t>Старейшие эритроциты</a:t>
              </a:r>
            </a:p>
            <a:p>
              <a:pPr algn="r"/>
              <a:endParaRPr lang="ru-RU" sz="2400" b="1" dirty="0" smtClean="0"/>
            </a:p>
            <a:p>
              <a:pPr algn="r"/>
              <a:r>
                <a:rPr lang="ru-RU" sz="2400" b="1" dirty="0" smtClean="0"/>
                <a:t>1219 пациентов</a:t>
              </a:r>
            </a:p>
            <a:p>
              <a:pPr algn="r"/>
              <a:endParaRPr lang="en-US" sz="2400" dirty="0" smtClean="0"/>
            </a:p>
            <a:p>
              <a:pPr algn="r"/>
              <a:r>
                <a:rPr lang="ru-RU" sz="2400" dirty="0" smtClean="0"/>
                <a:t>22 дня</a:t>
              </a:r>
            </a:p>
            <a:p>
              <a:pPr algn="r"/>
              <a:endParaRPr lang="ru-RU" sz="2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39909" y="6042664"/>
              <a:ext cx="48591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 smtClean="0"/>
                <a:t>Средний «возраст» эритроцитов</a:t>
              </a:r>
            </a:p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7010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нимок экрана 2017-05-22 в 22.34.25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1" b="-4110"/>
          <a:stretch/>
        </p:blipFill>
        <p:spPr>
          <a:xfrm>
            <a:off x="457200" y="1625600"/>
            <a:ext cx="8579558" cy="4902201"/>
          </a:xfrm>
        </p:spPr>
      </p:pic>
      <p:sp>
        <p:nvSpPr>
          <p:cNvPr id="5" name="TextBox 4"/>
          <p:cNvSpPr txBox="1"/>
          <p:nvPr/>
        </p:nvSpPr>
        <p:spPr>
          <a:xfrm>
            <a:off x="635000" y="799068"/>
            <a:ext cx="5322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Исходы: нет различий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6640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7-05-22 в 22.36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481959"/>
            <a:ext cx="7543800" cy="5376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000" y="799068"/>
            <a:ext cx="7032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Выживаемость: нет различий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4983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3200" dirty="0" smtClean="0"/>
              <a:t>Что мы переливаем?</a:t>
            </a:r>
          </a:p>
          <a:p>
            <a:pPr marL="457200" indent="-457200">
              <a:buAutoNum type="arabicPeriod"/>
            </a:pPr>
            <a:r>
              <a:rPr lang="ru-RU" sz="3200" dirty="0" smtClean="0"/>
              <a:t>Осознанность трансфузий?</a:t>
            </a:r>
          </a:p>
          <a:p>
            <a:pPr marL="457200" indent="-457200">
              <a:buAutoNum type="arabicPeriod"/>
            </a:pPr>
            <a:r>
              <a:rPr lang="ru-RU" sz="3200" dirty="0" smtClean="0"/>
              <a:t>Повышение безопасности </a:t>
            </a:r>
            <a:r>
              <a:rPr lang="ru-RU" sz="3200" dirty="0" err="1" smtClean="0"/>
              <a:t>трансфузиологической</a:t>
            </a:r>
            <a:r>
              <a:rPr lang="ru-RU" sz="3200" dirty="0" smtClean="0"/>
              <a:t> службы?</a:t>
            </a:r>
          </a:p>
        </p:txBody>
      </p:sp>
    </p:spTree>
    <p:extLst>
      <p:ext uri="{BB962C8B-B14F-4D97-AF65-F5344CB8AC3E}">
        <p14:creationId xmlns:p14="http://schemas.microsoft.com/office/powerpoint/2010/main" val="158323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7-05-22 в 22.42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848600" cy="3073400"/>
          </a:xfrm>
          <a:prstGeom prst="rect">
            <a:avLst/>
          </a:prstGeom>
        </p:spPr>
      </p:pic>
      <p:pic>
        <p:nvPicPr>
          <p:cNvPr id="5" name="Изображение 4" descr="Снимок экрана 2017-05-22 в 22.43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327400"/>
            <a:ext cx="72136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5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7-05-22 в 22.45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14" y="1828800"/>
            <a:ext cx="8604286" cy="31994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000" y="799068"/>
            <a:ext cx="6320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Результаты: нет различий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2808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52623"/>
            <a:ext cx="7620000" cy="2004966"/>
          </a:xfrm>
        </p:spPr>
        <p:txBody>
          <a:bodyPr/>
          <a:lstStyle/>
          <a:p>
            <a:r>
              <a:rPr lang="ru-RU" dirty="0" smtClean="0"/>
              <a:t>Несинтетический коллоидный раствор</a:t>
            </a:r>
            <a:endParaRPr lang="ru-RU" dirty="0"/>
          </a:p>
          <a:p>
            <a:r>
              <a:rPr lang="ru-RU" dirty="0" smtClean="0"/>
              <a:t>Протеиновый коктейль </a:t>
            </a:r>
          </a:p>
          <a:p>
            <a:r>
              <a:rPr lang="ru-RU" dirty="0" smtClean="0"/>
              <a:t>(</a:t>
            </a:r>
            <a:r>
              <a:rPr lang="ru-RU" b="0" dirty="0" smtClean="0"/>
              <a:t>факторы свертывания + фракции системы комплемента)</a:t>
            </a:r>
            <a:endParaRPr lang="ru-RU" b="0" dirty="0"/>
          </a:p>
        </p:txBody>
      </p:sp>
      <p:sp>
        <p:nvSpPr>
          <p:cNvPr id="4" name="Название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98430" cy="799905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Плазма </a:t>
            </a:r>
            <a:r>
              <a:rPr lang="mr-IN" sz="3200" dirty="0" smtClean="0"/>
              <a:t>–</a:t>
            </a:r>
            <a:r>
              <a:rPr lang="ru-RU" sz="3200" dirty="0" smtClean="0"/>
              <a:t> используем меньше</a:t>
            </a:r>
            <a:endParaRPr lang="ru-RU" sz="3200" dirty="0"/>
          </a:p>
        </p:txBody>
      </p:sp>
      <p:pic>
        <p:nvPicPr>
          <p:cNvPr id="5" name="Изображение 4" descr="Снимок экрана 2018-04-22 в 23.13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254269"/>
            <a:ext cx="8115713" cy="44267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8817" y="2267028"/>
            <a:ext cx="1234781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solidFill>
                  <a:schemeClr val="bg1"/>
                </a:solidFill>
              </a:rPr>
              <a:t>амотосален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6954" y="2277496"/>
            <a:ext cx="118186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solidFill>
                  <a:schemeClr val="bg1"/>
                </a:solidFill>
              </a:rPr>
              <a:t>сд</a:t>
            </a:r>
            <a:r>
              <a:rPr lang="ru-RU" sz="1400" b="1" dirty="0" smtClean="0">
                <a:solidFill>
                  <a:schemeClr val="bg1"/>
                </a:solidFill>
              </a:rPr>
              <a:t>-плазма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3598" y="2277496"/>
            <a:ext cx="118186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карантин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7985" y="2277496"/>
            <a:ext cx="118186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сухая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6268" y="2280790"/>
            <a:ext cx="108664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от-до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1364" y="2296140"/>
            <a:ext cx="705589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е</a:t>
            </a:r>
            <a:r>
              <a:rPr lang="ru-RU" sz="1400" b="1" dirty="0" smtClean="0">
                <a:solidFill>
                  <a:schemeClr val="bg1"/>
                </a:solidFill>
              </a:rPr>
              <a:t>д.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118" y="2296140"/>
            <a:ext cx="1871246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Показатель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81254" y="3533676"/>
            <a:ext cx="1472612" cy="62575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81254" y="2543159"/>
            <a:ext cx="1472612" cy="62575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76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057329" cy="799905"/>
          </a:xfrm>
        </p:spPr>
        <p:txBody>
          <a:bodyPr>
            <a:normAutofit/>
          </a:bodyPr>
          <a:lstStyle/>
          <a:p>
            <a:r>
              <a:rPr lang="ru-RU" dirty="0" smtClean="0"/>
              <a:t>Побочные эффекты?</a:t>
            </a:r>
            <a:endParaRPr lang="ru-RU" dirty="0"/>
          </a:p>
        </p:txBody>
      </p:sp>
      <p:pic>
        <p:nvPicPr>
          <p:cNvPr id="5" name="Изображение 4" descr="Снимок экрана 2018-04-22 в 23.42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3514"/>
            <a:ext cx="2329222" cy="3294486"/>
          </a:xfrm>
          <a:prstGeom prst="rect">
            <a:avLst/>
          </a:prstGeom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0817524"/>
              </p:ext>
            </p:extLst>
          </p:nvPr>
        </p:nvGraphicFramePr>
        <p:xfrm>
          <a:off x="1728694" y="952623"/>
          <a:ext cx="7159934" cy="4220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Изображение 8" descr="Снимок экрана 2018-04-22 в 23.49.5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70" y="6020578"/>
            <a:ext cx="2106158" cy="678651"/>
          </a:xfrm>
          <a:prstGeom prst="rect">
            <a:avLst/>
          </a:prstGeom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2329222" y="5812761"/>
            <a:ext cx="4197482" cy="886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800" b="0" dirty="0" smtClean="0"/>
              <a:t>Франция: 1/1700 доз СЗП</a:t>
            </a:r>
          </a:p>
          <a:p>
            <a:pPr algn="r"/>
            <a:r>
              <a:rPr lang="ru-RU" sz="1800" b="0" dirty="0" smtClean="0"/>
              <a:t>США: 1/360 доз СЗП</a:t>
            </a:r>
            <a:endParaRPr lang="ru-RU" sz="1800" b="0" dirty="0"/>
          </a:p>
        </p:txBody>
      </p:sp>
    </p:spTree>
    <p:extLst>
      <p:ext uri="{BB962C8B-B14F-4D97-AF65-F5344CB8AC3E}">
        <p14:creationId xmlns:p14="http://schemas.microsoft.com/office/powerpoint/2010/main" val="2487185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8-04-23 в 0.55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1" y="280376"/>
            <a:ext cx="8423958" cy="787087"/>
          </a:xfrm>
          <a:prstGeom prst="rect">
            <a:avLst/>
          </a:prstGeom>
        </p:spPr>
      </p:pic>
      <p:pic>
        <p:nvPicPr>
          <p:cNvPr id="5" name="Изображение 4" descr="Снимок экрана 2018-04-23 в 0.55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42" y="6416900"/>
            <a:ext cx="3780855" cy="441100"/>
          </a:xfrm>
          <a:prstGeom prst="rect">
            <a:avLst/>
          </a:prstGeom>
        </p:spPr>
      </p:pic>
      <p:pic>
        <p:nvPicPr>
          <p:cNvPr id="6" name="Изображение 5" descr="Снимок экрана 2018-04-23 в 0.55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2" y="1290711"/>
            <a:ext cx="8036894" cy="476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54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8-04-23 в 0.59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4" y="299446"/>
            <a:ext cx="7992338" cy="4504145"/>
          </a:xfrm>
          <a:prstGeom prst="rect">
            <a:avLst/>
          </a:prstGeom>
        </p:spPr>
      </p:pic>
      <p:pic>
        <p:nvPicPr>
          <p:cNvPr id="5" name="Изображение 4" descr="Снимок экрана 2018-04-23 в 1.00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034" y="6180546"/>
            <a:ext cx="3647009" cy="3315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4845" y="5133632"/>
            <a:ext cx="5190919" cy="70788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Нет значимых различий в кровопотере </a:t>
            </a:r>
          </a:p>
          <a:p>
            <a:pPr algn="ctr"/>
            <a:r>
              <a:rPr lang="ru-RU" sz="2000" b="1" dirty="0" smtClean="0"/>
              <a:t>в первые 24 часа после операции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36954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2425236"/>
          </a:xfrm>
        </p:spPr>
        <p:txBody>
          <a:bodyPr/>
          <a:lstStyle/>
          <a:p>
            <a:r>
              <a:rPr lang="ru-RU" dirty="0" smtClean="0"/>
              <a:t>967 пациентов</a:t>
            </a:r>
          </a:p>
          <a:p>
            <a:r>
              <a:rPr lang="ru-RU" dirty="0" smtClean="0"/>
              <a:t>15 больниц</a:t>
            </a:r>
          </a:p>
          <a:p>
            <a:r>
              <a:rPr lang="ru-RU" dirty="0" smtClean="0"/>
              <a:t>Кровотечение в первые 48 часов:</a:t>
            </a:r>
          </a:p>
          <a:p>
            <a:r>
              <a:rPr lang="ru-RU" dirty="0" smtClean="0"/>
              <a:t>58,1% получали СЗП (11,3 мл/кг)</a:t>
            </a:r>
          </a:p>
          <a:p>
            <a:r>
              <a:rPr lang="ru-RU" dirty="0" smtClean="0"/>
              <a:t>30-дневная летальность </a:t>
            </a:r>
            <a:r>
              <a:rPr lang="mr-IN" dirty="0" smtClean="0"/>
              <a:t>–</a:t>
            </a:r>
            <a:r>
              <a:rPr lang="ru-RU" dirty="0" smtClean="0"/>
              <a:t> 11,3% (95% ДИ)</a:t>
            </a:r>
            <a:endParaRPr lang="ru-RU" dirty="0"/>
          </a:p>
        </p:txBody>
      </p:sp>
      <p:pic>
        <p:nvPicPr>
          <p:cNvPr id="4" name="Изображение 3" descr="Снимок экрана 2018-04-23 в 1.05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86800" cy="1882853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609600" y="5171684"/>
            <a:ext cx="7620000" cy="82820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Применение СЗП у кардиохирургических пациентов не влияет на 30-дневную летальность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004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8-04-23 в 0.37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9" y="644770"/>
            <a:ext cx="8398688" cy="5705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637" y="1619601"/>
            <a:ext cx="3331785" cy="400110"/>
          </a:xfrm>
          <a:prstGeom prst="rect">
            <a:avLst/>
          </a:prstGeom>
          <a:solidFill>
            <a:srgbClr val="222125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/>
              <a:t>Концентраты факторов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27996" y="1286458"/>
            <a:ext cx="865160" cy="400110"/>
          </a:xfrm>
          <a:prstGeom prst="rect">
            <a:avLst/>
          </a:prstGeom>
          <a:solidFill>
            <a:srgbClr val="38373F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СЗП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39574"/>
            <a:ext cx="8398570" cy="612445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/>
              <a:t>Трансфузиологическая</a:t>
            </a:r>
            <a:r>
              <a:rPr lang="ru-RU" sz="2800" dirty="0" smtClean="0"/>
              <a:t> служба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75866"/>
            <a:ext cx="8398570" cy="122952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ВЫСОКИЙ УРОВЕНЬ ОРГАНИЗАЦИИ </a:t>
            </a:r>
          </a:p>
          <a:p>
            <a:pPr algn="ctr"/>
            <a:r>
              <a:rPr lang="ru-RU" sz="2400" dirty="0" smtClean="0"/>
              <a:t>ТРАНСФУЗИОЛОГИЧЕСКОЙ ПОМОЩИ</a:t>
            </a:r>
          </a:p>
          <a:p>
            <a:pPr algn="ctr"/>
            <a:endParaRPr lang="ru-RU" sz="2400" dirty="0"/>
          </a:p>
        </p:txBody>
      </p:sp>
      <p:pic>
        <p:nvPicPr>
          <p:cNvPr id="4" name="Изображение 3" descr="IMG_55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1425"/>
            <a:ext cx="4639045" cy="5032624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3475472" y="6133475"/>
            <a:ext cx="5380297" cy="6705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dirty="0" smtClean="0">
                <a:latin typeface="Apple Chancery"/>
                <a:cs typeface="Apple Chancery"/>
              </a:rPr>
              <a:t>Non </a:t>
            </a:r>
            <a:r>
              <a:rPr lang="en-US" sz="2800" dirty="0" err="1" smtClean="0">
                <a:latin typeface="Apple Chancery"/>
                <a:cs typeface="Apple Chancery"/>
              </a:rPr>
              <a:t>est</a:t>
            </a:r>
            <a:r>
              <a:rPr lang="en-US" sz="2800" dirty="0" smtClean="0">
                <a:latin typeface="Apple Chancery"/>
                <a:cs typeface="Apple Chancery"/>
              </a:rPr>
              <a:t> terminus ad </a:t>
            </a:r>
            <a:r>
              <a:rPr lang="en-US" sz="2800" dirty="0" err="1" smtClean="0">
                <a:latin typeface="Apple Chancery"/>
                <a:cs typeface="Apple Chancery"/>
              </a:rPr>
              <a:t>perfectionem</a:t>
            </a:r>
            <a:r>
              <a:rPr lang="mr-IN" sz="2800" dirty="0" smtClean="0">
                <a:latin typeface="Apple Chancery"/>
                <a:cs typeface="Apple Chancery"/>
              </a:rPr>
              <a:t>…</a:t>
            </a:r>
            <a:endParaRPr lang="ru-RU" sz="2800" dirty="0">
              <a:latin typeface="Apple Chancery"/>
              <a:cs typeface="Apple Chancery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5460999" y="2824677"/>
            <a:ext cx="3394770" cy="2641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Выполнение базовых требований законодательства</a:t>
            </a:r>
          </a:p>
          <a:p>
            <a:pPr algn="ctr"/>
            <a:r>
              <a:rPr lang="ru-RU" sz="2400" dirty="0" smtClean="0"/>
              <a:t>-</a:t>
            </a:r>
          </a:p>
          <a:p>
            <a:pPr algn="ctr"/>
            <a:r>
              <a:rPr lang="ru-RU" sz="2400" dirty="0"/>
              <a:t>н</a:t>
            </a:r>
            <a:r>
              <a:rPr lang="ru-RU" sz="2400" dirty="0" smtClean="0"/>
              <a:t>еобходимо!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48563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5847" y="152719"/>
            <a:ext cx="7463691" cy="6092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Безопасность реципиента -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5847" y="762000"/>
            <a:ext cx="3770923" cy="2266462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rgbClr val="800000"/>
                </a:solidFill>
              </a:rPr>
              <a:t>Цель, объединяющая усилия производственной и клинической трансфузиологии</a:t>
            </a:r>
            <a:endParaRPr lang="ru-RU" sz="2800" b="0" dirty="0">
              <a:solidFill>
                <a:srgbClr val="800000"/>
              </a:solidFill>
            </a:endParaRPr>
          </a:p>
        </p:txBody>
      </p:sp>
      <p:pic>
        <p:nvPicPr>
          <p:cNvPr id="6" name="Изображение 4" descr="Копия IMG_49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2" t="11697" r="662" b="44043"/>
          <a:stretch>
            <a:fillRect/>
          </a:stretch>
        </p:blipFill>
        <p:spPr bwMode="auto">
          <a:xfrm>
            <a:off x="4133712" y="762000"/>
            <a:ext cx="4835765" cy="50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175847" y="4122620"/>
            <a:ext cx="8237415" cy="1412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/>
              <a:t>БЕЗОПАСНЫХ </a:t>
            </a:r>
          </a:p>
          <a:p>
            <a:r>
              <a:rPr lang="ru-RU" sz="2800" dirty="0" smtClean="0"/>
              <a:t>ТРАНСФУЗИЙ </a:t>
            </a:r>
          </a:p>
          <a:p>
            <a:r>
              <a:rPr lang="ru-RU" sz="2800" dirty="0" smtClean="0"/>
              <a:t>НЕ БЫВАЕТ</a:t>
            </a:r>
          </a:p>
          <a:p>
            <a:pPr algn="r"/>
            <a:r>
              <a:rPr lang="ru-RU" sz="2800" b="0" dirty="0" smtClean="0"/>
              <a:t>Возможно только максимально достигать минимального риска</a:t>
            </a:r>
            <a:endParaRPr lang="ru-RU" sz="2800" b="0" dirty="0"/>
          </a:p>
        </p:txBody>
      </p:sp>
    </p:spTree>
    <p:extLst>
      <p:ext uri="{BB962C8B-B14F-4D97-AF65-F5344CB8AC3E}">
        <p14:creationId xmlns:p14="http://schemas.microsoft.com/office/powerpoint/2010/main" val="3670974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переливаем?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37603" y="1752600"/>
            <a:ext cx="2626496" cy="59370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Эритроциты</a:t>
            </a:r>
            <a:endParaRPr lang="ru-RU" sz="2400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737603" y="4114803"/>
            <a:ext cx="2626496" cy="622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Плазма</a:t>
            </a:r>
            <a:endParaRPr lang="ru-RU" sz="2400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542068" y="1723550"/>
            <a:ext cx="3084424" cy="470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Тромбоциты</a:t>
            </a:r>
            <a:endParaRPr lang="ru-RU" sz="2400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5542069" y="4114803"/>
            <a:ext cx="3084424" cy="622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err="1" smtClean="0"/>
              <a:t>Криопреципитат</a:t>
            </a:r>
            <a:endParaRPr lang="ru-RU" dirty="0"/>
          </a:p>
        </p:txBody>
      </p:sp>
      <p:pic>
        <p:nvPicPr>
          <p:cNvPr id="7" name="Изображение 6" descr="Eritrocity-v-krovi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7" y="2194045"/>
            <a:ext cx="2644034" cy="1731881"/>
          </a:xfrm>
          <a:prstGeom prst="rect">
            <a:avLst/>
          </a:prstGeom>
        </p:spPr>
      </p:pic>
      <p:pic>
        <p:nvPicPr>
          <p:cNvPr id="8" name="Изображение 7" descr="AC153005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9" y="4596998"/>
            <a:ext cx="2546442" cy="2261001"/>
          </a:xfrm>
          <a:prstGeom prst="rect">
            <a:avLst/>
          </a:prstGeom>
        </p:spPr>
      </p:pic>
      <p:pic>
        <p:nvPicPr>
          <p:cNvPr id="9" name="Изображение 8" descr="low-platelets-633x31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68" y="2194045"/>
            <a:ext cx="3084424" cy="1791739"/>
          </a:xfrm>
          <a:prstGeom prst="rect">
            <a:avLst/>
          </a:prstGeom>
        </p:spPr>
      </p:pic>
      <p:pic>
        <p:nvPicPr>
          <p:cNvPr id="11" name="Изображение 10" descr="Asset 15a-Cryoprecipitate_AB Neg_Apheresis deep etched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88" y="4596998"/>
            <a:ext cx="2378894" cy="195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11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Выноска со стрелкой вправо 19"/>
          <p:cNvSpPr/>
          <p:nvPr/>
        </p:nvSpPr>
        <p:spPr>
          <a:xfrm rot="5400000">
            <a:off x="2999844" y="-1099882"/>
            <a:ext cx="2991359" cy="8774436"/>
          </a:xfrm>
          <a:prstGeom prst="rightArrowCallout">
            <a:avLst>
              <a:gd name="adj1" fmla="val 26187"/>
              <a:gd name="adj2" fmla="val 22398"/>
              <a:gd name="adj3" fmla="val 10004"/>
              <a:gd name="adj4" fmla="val 83966"/>
            </a:avLst>
          </a:prstGeom>
          <a:solidFill>
            <a:srgbClr val="92D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194431" cy="76168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Совершенствование безопасности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070" y="918587"/>
            <a:ext cx="7620000" cy="76953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 smtClean="0"/>
              <a:t>Правила ч. </a:t>
            </a:r>
            <a:r>
              <a:rPr lang="en-US" dirty="0" smtClean="0"/>
              <a:t>II</a:t>
            </a:r>
            <a:r>
              <a:rPr lang="ru-RU" dirty="0" smtClean="0"/>
              <a:t>, п.3: </a:t>
            </a:r>
            <a:r>
              <a:rPr lang="ru-RU" b="0" dirty="0" smtClean="0"/>
              <a:t>разработка, внедрение и непрерывное совершенствование Системы Безопасности</a:t>
            </a:r>
            <a:endParaRPr lang="ru-RU" b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16424" y="2643540"/>
            <a:ext cx="1863292" cy="76511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658277" y="2639212"/>
            <a:ext cx="1398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СМК</a:t>
            </a:r>
            <a:endParaRPr lang="ru-RU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3076" y="1824064"/>
            <a:ext cx="7705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Применение процессного подхода к деятельности Центра крови с учетом требований нормативной базы по основной деятельности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4109" y="2468612"/>
            <a:ext cx="2908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Поддержание в рабочем состоянии системы управления документами, знаниями, внутреннего контроля качества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618872" y="2530445"/>
            <a:ext cx="2908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Поддержание программы непрерывного обучения персонала, занятого в производстве компонентов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168997" y="3854469"/>
            <a:ext cx="2770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Система внутренних аудитов</a:t>
            </a:r>
            <a:endParaRPr lang="ru-RU" sz="14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357635" y="2313817"/>
            <a:ext cx="0" cy="302016"/>
          </a:xfrm>
          <a:prstGeom prst="straightConnector1">
            <a:avLst/>
          </a:prstGeom>
          <a:ln w="38100" cmpd="sng">
            <a:solidFill>
              <a:schemeClr val="accent1">
                <a:shade val="95000"/>
                <a:satMod val="10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7" idx="3"/>
          </p:cNvCxnSpPr>
          <p:nvPr/>
        </p:nvCxnSpPr>
        <p:spPr>
          <a:xfrm flipH="1">
            <a:off x="2932270" y="2945665"/>
            <a:ext cx="512640" cy="1"/>
          </a:xfrm>
          <a:prstGeom prst="straightConnector1">
            <a:avLst/>
          </a:prstGeom>
          <a:ln w="38100" cmpd="sng">
            <a:solidFill>
              <a:schemeClr val="accent1">
                <a:shade val="95000"/>
                <a:satMod val="10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432829" y="2968935"/>
            <a:ext cx="443037" cy="1"/>
          </a:xfrm>
          <a:prstGeom prst="straightConnector1">
            <a:avLst/>
          </a:prstGeom>
          <a:ln w="38100" cmpd="sng">
            <a:solidFill>
              <a:schemeClr val="accent1">
                <a:shade val="95000"/>
                <a:satMod val="10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396154" y="3484552"/>
            <a:ext cx="0" cy="369917"/>
          </a:xfrm>
          <a:prstGeom prst="straightConnector1">
            <a:avLst/>
          </a:prstGeom>
          <a:ln w="38100" cmpd="sng">
            <a:solidFill>
              <a:schemeClr val="accent1">
                <a:shade val="95000"/>
                <a:satMod val="10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одержимое 2"/>
          <p:cNvSpPr txBox="1">
            <a:spLocks/>
          </p:cNvSpPr>
          <p:nvPr/>
        </p:nvSpPr>
        <p:spPr>
          <a:xfrm>
            <a:off x="41907" y="4532163"/>
            <a:ext cx="3876950" cy="1935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1400" dirty="0" smtClean="0">
                <a:solidFill>
                  <a:srgbClr val="FF0000"/>
                </a:solidFill>
              </a:rPr>
              <a:t>Эпидемиологическая безопасность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endParaRPr lang="ru-RU" sz="1400" dirty="0" smtClean="0">
              <a:solidFill>
                <a:srgbClr val="FF0000"/>
              </a:solidFill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1400" dirty="0" smtClean="0">
                <a:solidFill>
                  <a:srgbClr val="FF0000"/>
                </a:solidFill>
              </a:rPr>
              <a:t>Управление персоналом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endParaRPr lang="ru-RU" sz="1400" dirty="0" smtClean="0">
              <a:solidFill>
                <a:srgbClr val="FF0000"/>
              </a:solidFill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1400" dirty="0" smtClean="0">
                <a:solidFill>
                  <a:srgbClr val="FF0000"/>
                </a:solidFill>
              </a:rPr>
              <a:t>Лекарственная безопасность и </a:t>
            </a:r>
            <a:r>
              <a:rPr lang="ru-RU" sz="1400" dirty="0" err="1" smtClean="0">
                <a:solidFill>
                  <a:srgbClr val="FF0000"/>
                </a:solidFill>
              </a:rPr>
              <a:t>фармаконадзор</a:t>
            </a:r>
            <a:endParaRPr lang="ru-RU" sz="1400" dirty="0" smtClean="0">
              <a:solidFill>
                <a:srgbClr val="FF0000"/>
              </a:solidFill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endParaRPr lang="ru-RU" sz="1400" dirty="0" smtClean="0">
              <a:solidFill>
                <a:srgbClr val="FF0000"/>
              </a:solidFill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1400" dirty="0" smtClean="0">
                <a:solidFill>
                  <a:srgbClr val="FF0000"/>
                </a:solidFill>
              </a:rPr>
              <a:t>Контроль качества и безопасность обращение МИ</a:t>
            </a:r>
          </a:p>
        </p:txBody>
      </p:sp>
      <p:sp>
        <p:nvSpPr>
          <p:cNvPr id="22" name="Содержимое 2"/>
          <p:cNvSpPr txBox="1">
            <a:spLocks/>
          </p:cNvSpPr>
          <p:nvPr/>
        </p:nvSpPr>
        <p:spPr>
          <a:xfrm>
            <a:off x="4947598" y="4608062"/>
            <a:ext cx="4019340" cy="217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endParaRPr lang="ru-RU" sz="1400" dirty="0" smtClean="0">
              <a:solidFill>
                <a:srgbClr val="FF0000"/>
              </a:solidFill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1400" dirty="0" smtClean="0">
                <a:solidFill>
                  <a:srgbClr val="FF0000"/>
                </a:solidFill>
              </a:rPr>
              <a:t>Профилактика рисков производственной деятельности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endParaRPr lang="ru-RU" sz="1400" dirty="0" smtClean="0">
              <a:solidFill>
                <a:srgbClr val="FF0000"/>
              </a:solidFill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1400" dirty="0" smtClean="0">
                <a:solidFill>
                  <a:srgbClr val="FF0000"/>
                </a:solidFill>
              </a:rPr>
              <a:t>Безопасность среды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endParaRPr lang="ru-RU" sz="1400" dirty="0" smtClean="0">
              <a:solidFill>
                <a:srgbClr val="FF0000"/>
              </a:solidFill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1400" dirty="0" smtClean="0">
                <a:solidFill>
                  <a:srgbClr val="FF0000"/>
                </a:solidFill>
              </a:rPr>
              <a:t>Безопасность лабораторная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5400000" flipV="1">
            <a:off x="3405888" y="5376325"/>
            <a:ext cx="1980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</a:t>
            </a:r>
            <a:r>
              <a:rPr lang="ru-RU" sz="2000" b="1" dirty="0" smtClean="0"/>
              <a:t>аправления </a:t>
            </a:r>
          </a:p>
          <a:p>
            <a:r>
              <a:rPr lang="ru-RU" sz="2000" b="1" dirty="0" smtClean="0"/>
              <a:t>деятельности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176070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vnedreniesistemmenegmet_thu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10" y="0"/>
            <a:ext cx="3181489" cy="2235200"/>
          </a:xfrm>
          <a:prstGeom prst="rect">
            <a:avLst/>
          </a:prstGeom>
        </p:spPr>
      </p:pic>
      <p:pic>
        <p:nvPicPr>
          <p:cNvPr id="5" name="Изображение 4" descr="unname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3" y="193714"/>
            <a:ext cx="5485353" cy="6457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7577" y="2223215"/>
            <a:ext cx="348642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Стандарты учреждения: 25</a:t>
            </a:r>
          </a:p>
          <a:p>
            <a:endParaRPr lang="ru-RU" sz="2800" dirty="0" smtClean="0"/>
          </a:p>
          <a:p>
            <a:r>
              <a:rPr lang="ru-RU" sz="2800" dirty="0" smtClean="0"/>
              <a:t>СОП: 115</a:t>
            </a:r>
          </a:p>
          <a:p>
            <a:endParaRPr lang="ru-RU" sz="2800" dirty="0" smtClean="0"/>
          </a:p>
          <a:p>
            <a:r>
              <a:rPr lang="ru-RU" sz="2800" dirty="0" smtClean="0"/>
              <a:t>Алгоритмы: 9</a:t>
            </a:r>
          </a:p>
          <a:p>
            <a:endParaRPr lang="ru-RU" sz="2800" dirty="0" smtClean="0"/>
          </a:p>
          <a:p>
            <a:r>
              <a:rPr lang="ru-RU" sz="2800" dirty="0" smtClean="0"/>
              <a:t>Положения: 19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9397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IMG_03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006" y="286793"/>
            <a:ext cx="3033317" cy="38424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Изображение 5" descr="IMG_034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15" y="2697339"/>
            <a:ext cx="2812208" cy="40490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Изображение 6" descr="IMG_034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7" y="788239"/>
            <a:ext cx="3588633" cy="52680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367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6f7f733372dee09616759bfc30487c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800"/>
            <a:ext cx="3860800" cy="3860800"/>
          </a:xfrm>
          <a:prstGeom prst="rect">
            <a:avLst/>
          </a:prstGeom>
        </p:spPr>
      </p:pic>
      <p:pic>
        <p:nvPicPr>
          <p:cNvPr id="5" name="Изображение 4" descr="frame_from_strob_tes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9" r="50385"/>
          <a:stretch/>
        </p:blipFill>
        <p:spPr>
          <a:xfrm rot="16200000">
            <a:off x="5778500" y="3403601"/>
            <a:ext cx="939801" cy="4317997"/>
          </a:xfrm>
          <a:prstGeom prst="rect">
            <a:avLst/>
          </a:prstGeom>
        </p:spPr>
      </p:pic>
      <p:pic>
        <p:nvPicPr>
          <p:cNvPr id="6" name="Изображение 5" descr="creative-proces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12318" r="13333" b="13787"/>
          <a:stretch/>
        </p:blipFill>
        <p:spPr>
          <a:xfrm>
            <a:off x="3860800" y="1371600"/>
            <a:ext cx="4803796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80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965" y="5857875"/>
            <a:ext cx="8787850" cy="1000125"/>
          </a:xfrm>
        </p:spPr>
        <p:txBody>
          <a:bodyPr numCol="2">
            <a:noAutofit/>
          </a:bodyPr>
          <a:lstStyle/>
          <a:p>
            <a:pPr algn="ctr"/>
            <a:r>
              <a:rPr lang="en-US" sz="2400" dirty="0" smtClean="0"/>
              <a:t>www.kkck.ru</a:t>
            </a:r>
          </a:p>
          <a:p>
            <a:pPr algn="ctr"/>
            <a:r>
              <a:rPr lang="en-US" sz="2400" dirty="0" smtClean="0"/>
              <a:t>www.transfusion.ru</a:t>
            </a:r>
          </a:p>
          <a:p>
            <a:pPr algn="ctr"/>
            <a:r>
              <a:rPr lang="en-US" sz="2400" dirty="0" smtClean="0"/>
              <a:t>kkck@mail.ru</a:t>
            </a:r>
          </a:p>
          <a:p>
            <a:pPr algn="ctr"/>
            <a:r>
              <a:rPr lang="en-US" sz="2400" dirty="0" err="1" smtClean="0"/>
              <a:t>Lennext@mail.ru</a:t>
            </a:r>
            <a:endParaRPr lang="ru-RU" sz="2400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5965" y="212762"/>
            <a:ext cx="8320138" cy="7714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Спасибо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за внимание!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6" name="Содержимое 5" descr="Снимок экрана 2016-12-11 в 19.10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8" b="13918"/>
          <a:stretch>
            <a:fillRect/>
          </a:stretch>
        </p:blipFill>
        <p:spPr>
          <a:xfrm>
            <a:off x="428265" y="1209675"/>
            <a:ext cx="809783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2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Эритроциты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ru-RU" sz="2400" dirty="0" smtClean="0"/>
              <a:t>Транспорт кислорода</a:t>
            </a:r>
          </a:p>
          <a:p>
            <a:pPr marL="342900" indent="-342900">
              <a:buFont typeface="Arial"/>
              <a:buChar char="•"/>
            </a:pPr>
            <a:r>
              <a:rPr lang="ru-RU" sz="2400" dirty="0" smtClean="0"/>
              <a:t>Участие в гемостазе </a:t>
            </a:r>
          </a:p>
          <a:p>
            <a:endParaRPr lang="ru-RU" dirty="0"/>
          </a:p>
        </p:txBody>
      </p:sp>
      <p:pic>
        <p:nvPicPr>
          <p:cNvPr id="4" name="Изображение 3" descr="Eritrocity-v-krovi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719"/>
            <a:ext cx="2644034" cy="1731881"/>
          </a:xfrm>
          <a:prstGeom prst="rect">
            <a:avLst/>
          </a:prstGeom>
        </p:spPr>
      </p:pic>
      <p:pic>
        <p:nvPicPr>
          <p:cNvPr id="5" name="Изображение 4" descr="Без заголовка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00916"/>
            <a:ext cx="7009593" cy="321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9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41531"/>
            <a:ext cx="8485126" cy="5234131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Кровь консервированная</a:t>
            </a:r>
          </a:p>
          <a:p>
            <a:pPr marL="342900" indent="-342900">
              <a:buFontTx/>
              <a:buChar char="-"/>
            </a:pP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Кровь консервированная, </a:t>
            </a:r>
            <a:r>
              <a:rPr lang="ru-RU" sz="1800" dirty="0" err="1" smtClean="0">
                <a:solidFill>
                  <a:schemeClr val="bg1">
                    <a:lumMod val="65000"/>
                  </a:schemeClr>
                </a:solidFill>
              </a:rPr>
              <a:t>лейкоредуцированная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*</a:t>
            </a:r>
          </a:p>
          <a:p>
            <a:pPr marL="342900" indent="-342900">
              <a:buFontTx/>
              <a:buChar char="-"/>
            </a:pPr>
            <a:r>
              <a:rPr lang="ru-RU" sz="1800" dirty="0" err="1" smtClean="0">
                <a:solidFill>
                  <a:schemeClr val="bg1">
                    <a:lumMod val="65000"/>
                  </a:schemeClr>
                </a:solidFill>
              </a:rPr>
              <a:t>Эритроцитная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 масса</a:t>
            </a:r>
          </a:p>
          <a:p>
            <a:pPr marL="342900" indent="-342900">
              <a:buFontTx/>
              <a:buChar char="-"/>
            </a:pPr>
            <a:r>
              <a:rPr lang="ru-RU" sz="1800" dirty="0" err="1" smtClean="0">
                <a:solidFill>
                  <a:schemeClr val="bg1">
                    <a:lumMod val="65000"/>
                  </a:schemeClr>
                </a:solidFill>
              </a:rPr>
              <a:t>Эритроцитная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 масса с удаленным </a:t>
            </a:r>
            <a:r>
              <a:rPr lang="ru-RU" sz="1800" dirty="0" err="1" smtClean="0">
                <a:solidFill>
                  <a:schemeClr val="bg1">
                    <a:lumMod val="65000"/>
                  </a:schemeClr>
                </a:solidFill>
              </a:rPr>
              <a:t>лейкотромбослоем</a:t>
            </a:r>
            <a:endParaRPr lang="ru-RU" sz="1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800" dirty="0" err="1" smtClean="0">
                <a:solidFill>
                  <a:schemeClr val="bg1">
                    <a:lumMod val="65000"/>
                  </a:schemeClr>
                </a:solidFill>
              </a:rPr>
              <a:t>Эритроцитная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 масса </a:t>
            </a:r>
            <a:r>
              <a:rPr lang="ru-RU" sz="1800" dirty="0" err="1" smtClean="0">
                <a:solidFill>
                  <a:schemeClr val="bg1">
                    <a:lumMod val="65000"/>
                  </a:schemeClr>
                </a:solidFill>
              </a:rPr>
              <a:t>лейкоредуцированная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*</a:t>
            </a:r>
          </a:p>
          <a:p>
            <a:pPr marL="342900" indent="-342900">
              <a:buFontTx/>
              <a:buChar char="-"/>
            </a:pPr>
            <a:r>
              <a:rPr lang="ru-RU" sz="1800" dirty="0" err="1" smtClean="0">
                <a:solidFill>
                  <a:schemeClr val="bg1">
                    <a:lumMod val="65000"/>
                  </a:schemeClr>
                </a:solidFill>
              </a:rPr>
              <a:t>Эритроцитная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 взвесь (эритроциты в добавочном растворе)</a:t>
            </a:r>
          </a:p>
          <a:p>
            <a:pPr marL="342900" indent="-342900">
              <a:buFontTx/>
              <a:buChar char="-"/>
            </a:pPr>
            <a:r>
              <a:rPr lang="ru-RU" sz="1800" dirty="0" err="1" smtClean="0">
                <a:solidFill>
                  <a:schemeClr val="bg1">
                    <a:lumMod val="65000"/>
                  </a:schemeClr>
                </a:solidFill>
              </a:rPr>
              <a:t>Эритроцитная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 взвесь </a:t>
            </a:r>
            <a:r>
              <a:rPr lang="ru-RU" sz="1800" dirty="0" smtClean="0">
                <a:solidFill>
                  <a:srgbClr val="FF0000"/>
                </a:solidFill>
              </a:rPr>
              <a:t>*</a:t>
            </a:r>
          </a:p>
          <a:p>
            <a:pPr marL="342900" indent="-342900">
              <a:buFontTx/>
              <a:buChar char="-"/>
            </a:pPr>
            <a:r>
              <a:rPr lang="ru-RU" sz="1800" dirty="0" err="1" smtClean="0"/>
              <a:t>Эритроцитная</a:t>
            </a:r>
            <a:r>
              <a:rPr lang="ru-RU" sz="1800" dirty="0" smtClean="0"/>
              <a:t> взвесь </a:t>
            </a:r>
            <a:r>
              <a:rPr lang="ru-RU" sz="1800" dirty="0"/>
              <a:t>с удаленным </a:t>
            </a:r>
            <a:r>
              <a:rPr lang="ru-RU" sz="1800" dirty="0" err="1" smtClean="0"/>
              <a:t>лейкотромбослоем</a:t>
            </a:r>
            <a:endParaRPr lang="ru-RU" sz="1800" dirty="0" smtClean="0"/>
          </a:p>
          <a:p>
            <a:pPr marL="342900" indent="-342900">
              <a:buFontTx/>
              <a:buChar char="-"/>
            </a:pPr>
            <a:r>
              <a:rPr lang="ru-RU" sz="1800" dirty="0" smtClean="0"/>
              <a:t>Отмытые эритроциты </a:t>
            </a:r>
          </a:p>
          <a:p>
            <a:pPr marL="342900" indent="-342900">
              <a:buFontTx/>
              <a:buChar char="-"/>
            </a:pPr>
            <a:r>
              <a:rPr lang="ru-RU" sz="1800" dirty="0" err="1" smtClean="0">
                <a:solidFill>
                  <a:srgbClr val="A6A6A6"/>
                </a:solidFill>
              </a:rPr>
              <a:t>Эритроцитная</a:t>
            </a:r>
            <a:r>
              <a:rPr lang="ru-RU" sz="1800" dirty="0" smtClean="0">
                <a:solidFill>
                  <a:srgbClr val="A6A6A6"/>
                </a:solidFill>
              </a:rPr>
              <a:t> взвесь </a:t>
            </a:r>
            <a:r>
              <a:rPr lang="ru-RU" sz="1800" dirty="0" err="1" smtClean="0">
                <a:solidFill>
                  <a:srgbClr val="A6A6A6"/>
                </a:solidFill>
              </a:rPr>
              <a:t>лейкоредуцированная</a:t>
            </a:r>
            <a:r>
              <a:rPr lang="ru-RU" sz="1800" dirty="0" smtClean="0">
                <a:solidFill>
                  <a:srgbClr val="A6A6A6"/>
                </a:solidFill>
              </a:rPr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*</a:t>
            </a:r>
          </a:p>
          <a:p>
            <a:pPr marL="342900" indent="-342900">
              <a:buFontTx/>
              <a:buChar char="-"/>
            </a:pPr>
            <a:r>
              <a:rPr lang="ru-RU" sz="1800" dirty="0" err="1"/>
              <a:t>Эритроцитная</a:t>
            </a:r>
            <a:r>
              <a:rPr lang="ru-RU" sz="1800" dirty="0"/>
              <a:t> </a:t>
            </a:r>
            <a:r>
              <a:rPr lang="ru-RU" sz="1800" dirty="0" smtClean="0"/>
              <a:t>взвесь размороженная, отмытая</a:t>
            </a:r>
            <a:r>
              <a:rPr lang="ru-RU" sz="1800" dirty="0" smtClean="0">
                <a:solidFill>
                  <a:srgbClr val="A6A6A6"/>
                </a:solidFill>
              </a:rPr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*</a:t>
            </a:r>
          </a:p>
          <a:p>
            <a:pPr marL="342900" indent="-342900">
              <a:buFontTx/>
              <a:buChar char="-"/>
            </a:pPr>
            <a:r>
              <a:rPr lang="ru-RU" sz="1800" dirty="0" err="1" smtClean="0"/>
              <a:t>Криоконсервированные</a:t>
            </a:r>
            <a:r>
              <a:rPr lang="ru-RU" sz="1800" dirty="0" smtClean="0"/>
              <a:t> эритроциты</a:t>
            </a:r>
          </a:p>
          <a:p>
            <a:pPr marL="342900" indent="-342900">
              <a:buFontTx/>
              <a:buChar char="-"/>
            </a:pPr>
            <a:r>
              <a:rPr lang="ru-RU" sz="1800" dirty="0" err="1" smtClean="0">
                <a:solidFill>
                  <a:srgbClr val="A6A6A6"/>
                </a:solidFill>
              </a:rPr>
              <a:t>Эритроцитая</a:t>
            </a:r>
            <a:r>
              <a:rPr lang="ru-RU" sz="1800" dirty="0" smtClean="0">
                <a:solidFill>
                  <a:srgbClr val="A6A6A6"/>
                </a:solidFill>
              </a:rPr>
              <a:t> масса или взвесь, полученные методом </a:t>
            </a:r>
            <a:r>
              <a:rPr lang="ru-RU" sz="1800" dirty="0" err="1" smtClean="0">
                <a:solidFill>
                  <a:srgbClr val="A6A6A6"/>
                </a:solidFill>
              </a:rPr>
              <a:t>афереза</a:t>
            </a:r>
            <a:r>
              <a:rPr lang="ru-RU" sz="1800" dirty="0" smtClean="0">
                <a:solidFill>
                  <a:srgbClr val="A6A6A6"/>
                </a:solidFill>
              </a:rPr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*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203281"/>
            <a:ext cx="825817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8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AC153005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r="11990"/>
          <a:stretch/>
        </p:blipFill>
        <p:spPr>
          <a:xfrm>
            <a:off x="6842125" y="152718"/>
            <a:ext cx="1984375" cy="2261001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Плазма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199" y="1524318"/>
            <a:ext cx="7953049" cy="3538203"/>
          </a:xfrm>
        </p:spPr>
        <p:txBody>
          <a:bodyPr>
            <a:noAutofit/>
          </a:bodyPr>
          <a:lstStyle/>
          <a:p>
            <a:r>
              <a:rPr lang="ru-RU" sz="1800" dirty="0" smtClean="0"/>
              <a:t>Эндогенный несинтетический коллоидный раствор</a:t>
            </a:r>
          </a:p>
          <a:p>
            <a:r>
              <a:rPr lang="ru-RU" sz="1800" dirty="0" smtClean="0"/>
              <a:t>≈ 8,5% аллогенных белков </a:t>
            </a:r>
          </a:p>
          <a:p>
            <a:pPr marL="342900" indent="-342900">
              <a:buFont typeface="Arial"/>
              <a:buChar char="•"/>
            </a:pPr>
            <a:r>
              <a:rPr lang="ru-RU" sz="1800" dirty="0" err="1" smtClean="0"/>
              <a:t>прокоагулянтных</a:t>
            </a:r>
            <a:endParaRPr lang="ru-RU" sz="1800" dirty="0" smtClean="0"/>
          </a:p>
          <a:p>
            <a:pPr marL="342900" indent="-342900">
              <a:buFont typeface="Arial"/>
              <a:buChar char="•"/>
            </a:pPr>
            <a:r>
              <a:rPr lang="ru-RU" sz="1800" dirty="0" err="1" smtClean="0"/>
              <a:t>антикоагулянтных</a:t>
            </a:r>
            <a:r>
              <a:rPr lang="ru-RU" sz="1800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ru-RU" sz="1800" dirty="0" err="1"/>
              <a:t>ф</a:t>
            </a:r>
            <a:r>
              <a:rPr lang="ru-RU" sz="1800" dirty="0" err="1" smtClean="0"/>
              <a:t>ибринолитических</a:t>
            </a:r>
            <a:endParaRPr lang="ru-RU" sz="1800" dirty="0" smtClean="0"/>
          </a:p>
          <a:p>
            <a:pPr marL="342900" indent="-342900">
              <a:buFont typeface="Arial"/>
              <a:buChar char="•"/>
            </a:pPr>
            <a:r>
              <a:rPr lang="ru-RU" sz="1800" dirty="0" err="1" smtClean="0"/>
              <a:t>антифибринолитических</a:t>
            </a:r>
            <a:r>
              <a:rPr lang="ru-RU" sz="1800" dirty="0" smtClean="0"/>
              <a:t> </a:t>
            </a:r>
          </a:p>
          <a:p>
            <a:endParaRPr lang="ru-RU" sz="1800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198" y="4511710"/>
            <a:ext cx="8485126" cy="2270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ru-RU" sz="1800" dirty="0" smtClean="0"/>
              <a:t>Свежезамороженная плазма</a:t>
            </a:r>
          </a:p>
          <a:p>
            <a:pPr marL="342900" indent="-342900">
              <a:buFontTx/>
              <a:buChar char="-"/>
            </a:pPr>
            <a:r>
              <a:rPr lang="ru-RU" sz="1800" dirty="0" smtClean="0"/>
              <a:t>Плазма </a:t>
            </a:r>
            <a:r>
              <a:rPr lang="ru-RU" sz="1800" dirty="0" err="1" smtClean="0"/>
              <a:t>патогенредуцированная</a:t>
            </a:r>
            <a:r>
              <a:rPr lang="ru-RU" sz="1800" dirty="0" smtClean="0"/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*</a:t>
            </a:r>
          </a:p>
          <a:p>
            <a:pPr marL="342900" indent="-342900">
              <a:buFontTx/>
              <a:buChar char="-"/>
            </a:pPr>
            <a:r>
              <a:rPr lang="ru-RU" sz="1800" dirty="0" smtClean="0">
                <a:solidFill>
                  <a:srgbClr val="A6A6A6"/>
                </a:solidFill>
              </a:rPr>
              <a:t>Плазма </a:t>
            </a:r>
            <a:r>
              <a:rPr lang="ru-RU" sz="1800" dirty="0" err="1" smtClean="0">
                <a:solidFill>
                  <a:srgbClr val="A6A6A6"/>
                </a:solidFill>
              </a:rPr>
              <a:t>пулированная</a:t>
            </a:r>
            <a:r>
              <a:rPr lang="ru-RU" sz="1800" dirty="0" smtClean="0">
                <a:solidFill>
                  <a:srgbClr val="A6A6A6"/>
                </a:solidFill>
              </a:rPr>
              <a:t> </a:t>
            </a:r>
            <a:r>
              <a:rPr lang="ru-RU" sz="1800" dirty="0" err="1" smtClean="0">
                <a:solidFill>
                  <a:srgbClr val="A6A6A6"/>
                </a:solidFill>
              </a:rPr>
              <a:t>патогенинактивированная</a:t>
            </a:r>
            <a:r>
              <a:rPr lang="ru-RU" sz="1800" dirty="0" smtClean="0">
                <a:solidFill>
                  <a:srgbClr val="A6A6A6"/>
                </a:solidFill>
              </a:rPr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*</a:t>
            </a:r>
          </a:p>
          <a:p>
            <a:pPr marL="342900" indent="-342900">
              <a:buFontTx/>
              <a:buChar char="-"/>
            </a:pPr>
            <a:r>
              <a:rPr lang="ru-RU" sz="1800" dirty="0" err="1" smtClean="0"/>
              <a:t>Криосупернатантная</a:t>
            </a:r>
            <a:r>
              <a:rPr lang="ru-RU" sz="1800" dirty="0" smtClean="0"/>
              <a:t> плазма</a:t>
            </a:r>
            <a:r>
              <a:rPr lang="ru-RU" sz="1800" dirty="0" smtClean="0">
                <a:solidFill>
                  <a:srgbClr val="A6A6A6"/>
                </a:solidFill>
              </a:rPr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*</a:t>
            </a:r>
          </a:p>
          <a:p>
            <a:pPr marL="342900" indent="-342900">
              <a:buFontTx/>
              <a:buChar char="-"/>
            </a:pPr>
            <a:r>
              <a:rPr lang="ru-RU" sz="1800" dirty="0" err="1" smtClean="0">
                <a:solidFill>
                  <a:srgbClr val="A6A6A6"/>
                </a:solidFill>
              </a:rPr>
              <a:t>Лиофилизированная</a:t>
            </a:r>
            <a:r>
              <a:rPr lang="ru-RU" sz="1800" dirty="0" smtClean="0">
                <a:solidFill>
                  <a:srgbClr val="A6A6A6"/>
                </a:solidFill>
              </a:rPr>
              <a:t> плазма </a:t>
            </a:r>
            <a:r>
              <a:rPr lang="ru-RU" sz="1800" dirty="0" smtClean="0">
                <a:solidFill>
                  <a:srgbClr val="FF0000"/>
                </a:solidFill>
              </a:rPr>
              <a:t>*</a:t>
            </a:r>
          </a:p>
          <a:p>
            <a:pPr marL="342900" indent="-342900">
              <a:buFontTx/>
              <a:buChar char="-"/>
            </a:pPr>
            <a:endParaRPr lang="ru-RU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1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6112" y="1752600"/>
            <a:ext cx="8341593" cy="4528358"/>
          </a:xfrm>
        </p:spPr>
        <p:txBody>
          <a:bodyPr/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060663"/>
            <a:ext cx="8822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cs typeface="Adobe Caslon Pro Bold"/>
              </a:rPr>
              <a:t>Карантинизация</a:t>
            </a:r>
            <a:r>
              <a:rPr lang="ru-RU" sz="2400" b="1" dirty="0">
                <a:cs typeface="Adobe Caslon Pro Bold"/>
              </a:rPr>
              <a:t>	</a:t>
            </a:r>
            <a:r>
              <a:rPr lang="ru-RU" sz="2400" b="1" dirty="0" smtClean="0">
                <a:cs typeface="Adobe Caslon Pro Bold"/>
              </a:rPr>
              <a:t>				Вирус-</a:t>
            </a:r>
            <a:r>
              <a:rPr lang="ru-RU" sz="2400" b="1" dirty="0" err="1" smtClean="0">
                <a:cs typeface="Adobe Caslon Pro Bold"/>
              </a:rPr>
              <a:t>инактивация</a:t>
            </a:r>
            <a:endParaRPr lang="ru-RU" sz="2400" b="1" dirty="0" smtClean="0">
              <a:cs typeface="Adobe Caslon Pro Bold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711876" y="3354376"/>
            <a:ext cx="909680" cy="706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359598" y="3354376"/>
            <a:ext cx="928918" cy="706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Изображение 7" descr="Снимок экрана 2017-05-09 в 12.41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0329"/>
            <a:ext cx="8131175" cy="7552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91676" y="2358690"/>
            <a:ext cx="63358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Свежезамороженная плазма</a:t>
            </a:r>
          </a:p>
          <a:p>
            <a:pPr algn="ctr"/>
            <a:r>
              <a:rPr lang="ru-RU" sz="2800" b="1" dirty="0" smtClean="0"/>
              <a:t>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120098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ажная">
  <a:themeElements>
    <a:clrScheme name="Важ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Важ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аж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Важная.thmx</Template>
  <TotalTime>9746</TotalTime>
  <Words>1496</Words>
  <Application>Microsoft Macintosh PowerPoint</Application>
  <PresentationFormat>Экран (4:3)</PresentationFormat>
  <Paragraphs>528</Paragraphs>
  <Slides>54</Slides>
  <Notes>54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Важная</vt:lpstr>
      <vt:lpstr>Современные тенденции  в трансфузиологии</vt:lpstr>
      <vt:lpstr>Красноярский краевой  центр крови №1</vt:lpstr>
      <vt:lpstr>Красноярский краевой центр крови №1</vt:lpstr>
      <vt:lpstr>Вопросы:</vt:lpstr>
      <vt:lpstr>Что переливаем?</vt:lpstr>
      <vt:lpstr>Эритроциты</vt:lpstr>
      <vt:lpstr>Презентация PowerPoint</vt:lpstr>
      <vt:lpstr>Плазма</vt:lpstr>
      <vt:lpstr>Презентация PowerPoint</vt:lpstr>
      <vt:lpstr>Методы инактивации патогенов:</vt:lpstr>
      <vt:lpstr>Презентация PowerPoint</vt:lpstr>
      <vt:lpstr>Презентация PowerPoint</vt:lpstr>
      <vt:lpstr>Тромбоциты</vt:lpstr>
      <vt:lpstr>Презентация PowerPoint</vt:lpstr>
      <vt:lpstr>Эффективность трансфузии</vt:lpstr>
      <vt:lpstr>Презентация PowerPoint</vt:lpstr>
      <vt:lpstr>Презентация PowerPoint</vt:lpstr>
      <vt:lpstr>Презентация PowerPoint</vt:lpstr>
      <vt:lpstr>Криопреципитат</vt:lpstr>
      <vt:lpstr>…в качество?</vt:lpstr>
      <vt:lpstr>Лучшие компоненты крови:  не количество, а качество!</vt:lpstr>
      <vt:lpstr>Осознанность трансфузий: Факторы принятия решения</vt:lpstr>
      <vt:lpstr>Презентация PowerPoint</vt:lpstr>
      <vt:lpstr>Гайдлайны - англия</vt:lpstr>
      <vt:lpstr>Презентация PowerPoint</vt:lpstr>
      <vt:lpstr>Показания к трансфузиям</vt:lpstr>
      <vt:lpstr>Показания к трансфузиям</vt:lpstr>
      <vt:lpstr>Презентация PowerPoint</vt:lpstr>
      <vt:lpstr>Презентация PowerPoint</vt:lpstr>
      <vt:lpstr>РКИ: Трансфузии Эритроцитов</vt:lpstr>
      <vt:lpstr>30-дневная выживаемость</vt:lpstr>
      <vt:lpstr>TRICC transfusion requirements in critical care Переливание больным в критическом состоянии</vt:lpstr>
      <vt:lpstr>30-дневная выживаемость</vt:lpstr>
      <vt:lpstr>Презентация PowerPoint</vt:lpstr>
      <vt:lpstr>Презентация PowerPoint</vt:lpstr>
      <vt:lpstr>Свежие VS Старые эритроциты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Плазма – используем меньше</vt:lpstr>
      <vt:lpstr>Побочные эффекты?</vt:lpstr>
      <vt:lpstr>Презентация PowerPoint</vt:lpstr>
      <vt:lpstr>Презентация PowerPoint</vt:lpstr>
      <vt:lpstr>Презентация PowerPoint</vt:lpstr>
      <vt:lpstr>Презентация PowerPoint</vt:lpstr>
      <vt:lpstr>Трансфузиологическая служба</vt:lpstr>
      <vt:lpstr>Безопасность реципиента - </vt:lpstr>
      <vt:lpstr>Совершенствование безопасности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helenprophoto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Восстановление в донорстве</dc:title>
  <dc:creator>Елена Протопопова</dc:creator>
  <cp:lastModifiedBy>Елена Протопопова</cp:lastModifiedBy>
  <cp:revision>117</cp:revision>
  <cp:lastPrinted>2019-06-04T08:37:23Z</cp:lastPrinted>
  <dcterms:created xsi:type="dcterms:W3CDTF">2019-03-16T08:31:21Z</dcterms:created>
  <dcterms:modified xsi:type="dcterms:W3CDTF">2020-05-25T09:19:42Z</dcterms:modified>
</cp:coreProperties>
</file>