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4" r:id="rId10"/>
    <p:sldId id="273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1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97E7-1395-46F3-84F9-7467AFC0AF1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164-300D-4B51-8F22-D24B99977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47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97E7-1395-46F3-84F9-7467AFC0AF1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164-300D-4B51-8F22-D24B99977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9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97E7-1395-46F3-84F9-7467AFC0AF1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164-300D-4B51-8F22-D24B99977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68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97E7-1395-46F3-84F9-7467AFC0AF1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164-300D-4B51-8F22-D24B99977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95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97E7-1395-46F3-84F9-7467AFC0AF1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164-300D-4B51-8F22-D24B99977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4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97E7-1395-46F3-84F9-7467AFC0AF1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164-300D-4B51-8F22-D24B99977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77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97E7-1395-46F3-84F9-7467AFC0AF1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164-300D-4B51-8F22-D24B99977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1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97E7-1395-46F3-84F9-7467AFC0AF1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164-300D-4B51-8F22-D24B99977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77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97E7-1395-46F3-84F9-7467AFC0AF1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164-300D-4B51-8F22-D24B99977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9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97E7-1395-46F3-84F9-7467AFC0AF1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164-300D-4B51-8F22-D24B99977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85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97E7-1395-46F3-84F9-7467AFC0AF1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164-300D-4B51-8F22-D24B99977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40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D97E7-1395-46F3-84F9-7467AFC0AF1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E9164-300D-4B51-8F22-D24B99977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47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et.garant.ru/#/document/74965406/entry/160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d/wHA6JiBXCTsDb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eibd.bloodfmba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onitoring.kmiac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Форма государственной статистической отчетности №64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"Сведения о заготовке, хранении, транспортировки и клиническом использовании донорской крови и (или) ее компонентов"</a:t>
            </a:r>
          </a:p>
        </p:txBody>
      </p:sp>
    </p:spTree>
    <p:extLst>
      <p:ext uri="{BB962C8B-B14F-4D97-AF65-F5344CB8AC3E}">
        <p14:creationId xmlns:p14="http://schemas.microsoft.com/office/powerpoint/2010/main" val="41737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Только для клинического использования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70067"/>
            <a:ext cx="10515600" cy="1923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Для ЛПУ имеющих отдельные договоры на БАК исследования, получение </a:t>
            </a:r>
            <a:r>
              <a:rPr lang="ru-RU" sz="3600" dirty="0" err="1" smtClean="0"/>
              <a:t>трансфузионных</a:t>
            </a:r>
            <a:r>
              <a:rPr lang="ru-RU" sz="3600" dirty="0" smtClean="0"/>
              <a:t> сред по этим договорам не учитывается в форме 64.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427024"/>
            <a:ext cx="11155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1138н - </a:t>
            </a:r>
            <a:r>
              <a:rPr lang="ru-RU" dirty="0"/>
              <a:t>17. В </a:t>
            </a:r>
            <a:r>
              <a:rPr lang="ru-RU" dirty="0">
                <a:hlinkClick r:id="rId2"/>
              </a:rPr>
              <a:t>разделе 6</a:t>
            </a:r>
            <a:r>
              <a:rPr lang="ru-RU" dirty="0"/>
              <a:t> "Клиническое использование компонентов донорской крови и лекарственных препаратов, произведенных из плазмы крови человека" указываются сведения о компонентах донорской крови и лекарственных препаратов, произведенных из плазмы крови человека, прошедших контроль и годных к передаче в медицинские организации для клинического использования.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62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7619"/>
            <a:ext cx="10515600" cy="10138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Наименование компонентов (продуктов) крови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430004"/>
              </p:ext>
            </p:extLst>
          </p:nvPr>
        </p:nvGraphicFramePr>
        <p:xfrm>
          <a:off x="838200" y="1141422"/>
          <a:ext cx="10515600" cy="569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компонента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Строка в форме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/>
                        <a:t>Эритроцитная</a:t>
                      </a:r>
                      <a:r>
                        <a:rPr lang="ru-RU" dirty="0" smtClean="0"/>
                        <a:t> взвесь </a:t>
                      </a:r>
                      <a:r>
                        <a:rPr lang="ru-RU" dirty="0" err="1" smtClean="0"/>
                        <a:t>лейкоредуцированная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Отмытые эритроциты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24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/>
                        <a:t>Эритроцитная</a:t>
                      </a:r>
                      <a:r>
                        <a:rPr lang="ru-RU" dirty="0" smtClean="0"/>
                        <a:t> взвесь размороженная, отмытая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25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Концентрат тромбоцитов из единицы крови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Концентрат тромбоцитов из единицы крови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пулированный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патогенредуцированный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Концентрат тромбоцитов, полученный методом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афереза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лейкоредуцированный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17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Концентрат тромбоцитов, полученный методом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афереза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патогенредуцированный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18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Концентрат тромбоцитов, полученный методом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афереза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в добавочном растворе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19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Криосупернатантная</a:t>
                      </a:r>
                      <a:r>
                        <a:rPr lang="ru-RU" dirty="0" smtClean="0"/>
                        <a:t> плазма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27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Криопреципитат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Свежезамороженная плазма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Плазма </a:t>
                      </a:r>
                      <a:r>
                        <a:rPr lang="ru-RU" dirty="0" err="1" smtClean="0"/>
                        <a:t>патогенредуцированная</a:t>
                      </a:r>
                      <a:endParaRPr lang="ru-RU" dirty="0" smtClean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0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769"/>
            <a:ext cx="12192000" cy="5313739"/>
          </a:xfrm>
        </p:spPr>
      </p:pic>
    </p:spTree>
    <p:extLst>
      <p:ext uri="{BB962C8B-B14F-4D97-AF65-F5344CB8AC3E}">
        <p14:creationId xmlns:p14="http://schemas.microsoft.com/office/powerpoint/2010/main" val="15021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27619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Контроль с формой 30 Т3200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53182"/>
            <a:ext cx="10532496" cy="4365727"/>
          </a:xfrm>
        </p:spPr>
      </p:pic>
    </p:spTree>
    <p:extLst>
      <p:ext uri="{BB962C8B-B14F-4D97-AF65-F5344CB8AC3E}">
        <p14:creationId xmlns:p14="http://schemas.microsoft.com/office/powerpoint/2010/main" val="26979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88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Данные для сверки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11927"/>
            <a:ext cx="10515600" cy="4265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Данные </a:t>
            </a:r>
            <a:r>
              <a:rPr lang="ru-RU" dirty="0"/>
              <a:t>по выдаче компонентов крови </a:t>
            </a:r>
            <a:r>
              <a:rPr lang="ru-RU" dirty="0" smtClean="0"/>
              <a:t>можно </a:t>
            </a:r>
            <a:r>
              <a:rPr lang="ru-RU" dirty="0"/>
              <a:t>посмотреть по ссылке</a:t>
            </a:r>
            <a:br>
              <a:rPr lang="ru-RU" dirty="0"/>
            </a:br>
            <a:r>
              <a:rPr lang="ru-RU" dirty="0">
                <a:hlinkClick r:id="rId2"/>
              </a:rPr>
              <a:t>https://disk.yandex.ru/d/wHA6JiBXCTsDbQ</a:t>
            </a:r>
            <a:r>
              <a:rPr lang="ru-RU" dirty="0"/>
              <a:t> в папке "2022</a:t>
            </a:r>
            <a:r>
              <a:rPr lang="ru-RU" dirty="0" smtClean="0"/>
              <a:t>"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Адрес </a:t>
            </a:r>
            <a:r>
              <a:rPr lang="ru-RU" dirty="0"/>
              <a:t>ссылки не изменяется, на диск можно зайти по ссылке из любого </a:t>
            </a:r>
            <a:r>
              <a:rPr lang="ru-RU" dirty="0" smtClean="0"/>
              <a:t>письма.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0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87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Пояснительная записка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36" y="1857223"/>
            <a:ext cx="6244539" cy="369503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7" y="688769"/>
            <a:ext cx="4881749" cy="6031942"/>
          </a:xfrm>
        </p:spPr>
      </p:pic>
    </p:spTree>
    <p:extLst>
      <p:ext uri="{BB962C8B-B14F-4D97-AF65-F5344CB8AC3E}">
        <p14:creationId xmlns:p14="http://schemas.microsoft.com/office/powerpoint/2010/main" val="20993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ФМБА и Информационно-аналитическая подсистема «Реципиент»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900" dirty="0" smtClean="0"/>
              <a:t>Регламентирующие документы</a:t>
            </a:r>
            <a:endParaRPr lang="en-US" sz="3900" dirty="0" smtClean="0"/>
          </a:p>
          <a:p>
            <a:endParaRPr lang="ru-RU" sz="3900" dirty="0" smtClean="0"/>
          </a:p>
          <a:p>
            <a:pPr marL="0" indent="0">
              <a:buNone/>
            </a:pPr>
            <a:r>
              <a:rPr lang="ru-RU" dirty="0" smtClean="0"/>
              <a:t>Постановление правительства РФ от 05.08.2013 №667 – О ведении единой базы данных по осуществлению мероприятий, связанных с обеспечением безопасности донорской крови….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Письмо ФМБА от 19.05.21 № 32-024/10-1/570 – О порядке передачи информации о посттрансфузионных реакциях и (или) осложнениях.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Письмо Межрегионального управления №51 ФМБА от 01.07.2022 №1572</a:t>
            </a:r>
            <a:r>
              <a:rPr lang="ru-RU" dirty="0"/>
              <a:t> </a:t>
            </a:r>
            <a:r>
              <a:rPr lang="ru-RU" dirty="0" smtClean="0"/>
              <a:t>– О выполнении требований по передаче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9661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Явки и пароли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https://eibd.bloodfmba.ru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6" y="2451474"/>
            <a:ext cx="10780648" cy="41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Инструкция и адрес (10.41.231.4) для подключения находится на сайте: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5"/>
                </a:solidFill>
              </a:rPr>
              <a:t>eibd.bloodfmba.ru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Письмо с </a:t>
            </a:r>
            <a:r>
              <a:rPr lang="ru-RU" dirty="0" smtClean="0"/>
              <a:t>запросом логина и пароля</a:t>
            </a:r>
            <a:r>
              <a:rPr lang="en-US" dirty="0" smtClean="0"/>
              <a:t> </a:t>
            </a:r>
            <a:r>
              <a:rPr lang="ru-RU" dirty="0" smtClean="0"/>
              <a:t>на адрес: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5"/>
                </a:solidFill>
              </a:rPr>
              <a:t>sd@bloodfmba.ru</a:t>
            </a:r>
            <a:endParaRPr lang="ru-RU" sz="4000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1400" b="1" dirty="0" smtClean="0">
                <a:latin typeface="Arial Narrow" panose="020B0606020202030204" pitchFamily="34" charset="0"/>
              </a:rPr>
              <a:t>Да не постигнет вас кара ФМБА</a:t>
            </a:r>
            <a:endParaRPr lang="ru-RU" sz="1400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515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7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ККЦК ждёт ответ!!!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02" y="908462"/>
            <a:ext cx="5949538" cy="594953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140" y="0"/>
            <a:ext cx="3757881" cy="21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Регламентирующие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5532436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/>
              <a:t>Приказ Министерства здравоохранения РФ от 22 октября 2020 г. N </a:t>
            </a:r>
            <a:r>
              <a:rPr lang="ru-RU" sz="3600" dirty="0" smtClean="0"/>
              <a:t>1138н</a:t>
            </a:r>
          </a:p>
          <a:p>
            <a:pPr marL="0" indent="0">
              <a:buNone/>
            </a:pPr>
            <a:endParaRPr lang="ru-RU" sz="3600" dirty="0" smtClean="0"/>
          </a:p>
          <a:p>
            <a:r>
              <a:rPr lang="ru-RU" sz="3600" dirty="0" smtClean="0"/>
              <a:t>Порядок составления сводных годовых статистических отчётов по формам федерального и отраслевого статистического наблюдения </a:t>
            </a:r>
            <a:r>
              <a:rPr lang="ru-RU" sz="3600" b="1" dirty="0" smtClean="0"/>
              <a:t>ЗА 2021 год</a:t>
            </a:r>
            <a:r>
              <a:rPr lang="ru-RU" sz="3600" dirty="0" smtClean="0"/>
              <a:t> МЗ </a:t>
            </a:r>
            <a:r>
              <a:rPr lang="ru-RU" sz="3600" dirty="0"/>
              <a:t>РФ от </a:t>
            </a:r>
            <a:r>
              <a:rPr lang="ru-RU" sz="3600" dirty="0" smtClean="0"/>
              <a:t>25.12.21№13-2/И/2-21968</a:t>
            </a:r>
          </a:p>
          <a:p>
            <a:endParaRPr lang="ru-RU" sz="3600" dirty="0" smtClean="0"/>
          </a:p>
          <a:p>
            <a:r>
              <a:rPr lang="ru-RU" sz="3600" dirty="0" smtClean="0"/>
              <a:t>Письмо Министерство здравоохранения Красноярского края от 22.12.2022 г. </a:t>
            </a:r>
            <a:r>
              <a:rPr lang="en-US" sz="3600" dirty="0" smtClean="0"/>
              <a:t>N</a:t>
            </a:r>
            <a:r>
              <a:rPr lang="ru-RU" sz="3600" dirty="0" smtClean="0"/>
              <a:t> 71-29943</a:t>
            </a:r>
          </a:p>
          <a:p>
            <a:endParaRPr lang="ru-RU" sz="3600" dirty="0" smtClean="0"/>
          </a:p>
          <a:p>
            <a:r>
              <a:rPr lang="ru-RU" sz="3600" dirty="0" smtClean="0"/>
              <a:t> Письмо ККМИАЦ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05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3181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Всем СПАСИБО!</a:t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РАБОТАЕМ.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4184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56" y="365125"/>
            <a:ext cx="4797631" cy="2900589"/>
          </a:xfrm>
        </p:spPr>
        <p:txBody>
          <a:bodyPr>
            <a:normAutofit/>
          </a:bodyPr>
          <a:lstStyle/>
          <a:p>
            <a:r>
              <a:rPr lang="ru-RU" dirty="0" smtClean="0"/>
              <a:t>МЗ РФ от 25.12.21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№13-2/И/2-21968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23" y="46907"/>
            <a:ext cx="6294231" cy="6811093"/>
          </a:xfrm>
        </p:spPr>
      </p:pic>
    </p:spTree>
    <p:extLst>
      <p:ext uri="{BB962C8B-B14F-4D97-AF65-F5344CB8AC3E}">
        <p14:creationId xmlns:p14="http://schemas.microsoft.com/office/powerpoint/2010/main" val="318559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53" y="0"/>
            <a:ext cx="3139818" cy="6866883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001" y="18674"/>
            <a:ext cx="3546925" cy="683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Сроки сдачи 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763799"/>
          </a:xfrm>
        </p:spPr>
        <p:txBody>
          <a:bodyPr>
            <a:normAutofit/>
          </a:bodyPr>
          <a:lstStyle/>
          <a:p>
            <a:r>
              <a:rPr lang="ru-RU" dirty="0" smtClean="0"/>
              <a:t>В приказе 1138н определён срок для субъекта:</a:t>
            </a:r>
          </a:p>
          <a:p>
            <a:pPr marL="0" indent="0">
              <a:buNone/>
            </a:pPr>
            <a:r>
              <a:rPr lang="ru-RU" dirty="0" smtClean="0"/>
              <a:t>	Орган </a:t>
            </a:r>
            <a:r>
              <a:rPr lang="ru-RU" dirty="0"/>
              <a:t>исполнительной власти субъекта Российской Федерации в сфере охраны здоровья граждан представляет Форму по всем медицинским </a:t>
            </a:r>
            <a:r>
              <a:rPr lang="ru-RU" dirty="0" smtClean="0"/>
              <a:t>организациям, </a:t>
            </a:r>
            <a:r>
              <a:rPr lang="ru-RU" dirty="0"/>
              <a:t>в ФГБУ "НМИЦ гематологии" Минздрава России ежегодно за год, не позднее </a:t>
            </a:r>
            <a:r>
              <a:rPr lang="ru-RU" b="1" dirty="0"/>
              <a:t>15 февраля</a:t>
            </a:r>
            <a:r>
              <a:rPr lang="ru-RU" dirty="0"/>
              <a:t> года, следующего за отчетным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Письма:</a:t>
            </a:r>
          </a:p>
          <a:p>
            <a:pPr marL="0" indent="0">
              <a:buNone/>
            </a:pPr>
            <a:r>
              <a:rPr lang="ru-RU" dirty="0" smtClean="0"/>
              <a:t>	МЗ Красноярского края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ККМИАЦ</a:t>
            </a:r>
          </a:p>
          <a:p>
            <a:pPr marL="0" indent="0">
              <a:buNone/>
            </a:pPr>
            <a:r>
              <a:rPr lang="ru-RU" dirty="0" smtClean="0"/>
              <a:t>Определят сроки сдачи формы для ЛПУ.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8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Где сдавать?</a:t>
            </a:r>
            <a:endParaRPr lang="ru-RU" sz="54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151906"/>
            <a:ext cx="10515600" cy="5025057"/>
          </a:xfrm>
        </p:spPr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https://monitoring.kmiac.ru</a:t>
            </a:r>
            <a:r>
              <a:rPr lang="en-US" sz="3600" dirty="0" smtClean="0">
                <a:hlinkClick r:id="rId2"/>
              </a:rPr>
              <a:t>/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Формы </a:t>
            </a:r>
          </a:p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Статистические формы</a:t>
            </a:r>
          </a:p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ГОДОВОЙ ОТЧЕТ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 smtClean="0"/>
              <a:t>Форма 64….</a:t>
            </a:r>
            <a:endParaRPr lang="ru-RU" sz="3600" dirty="0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5637811" y="2545752"/>
            <a:ext cx="623454" cy="486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5625936" y="3732717"/>
            <a:ext cx="623454" cy="486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5649687" y="4860874"/>
            <a:ext cx="623454" cy="486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191" y="0"/>
            <a:ext cx="9177617" cy="6858000"/>
          </a:xfrm>
        </p:spPr>
      </p:pic>
    </p:spTree>
    <p:extLst>
      <p:ext uri="{BB962C8B-B14F-4D97-AF65-F5344CB8AC3E}">
        <p14:creationId xmlns:p14="http://schemas.microsoft.com/office/powerpoint/2010/main" val="32901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77" y="0"/>
            <a:ext cx="7844553" cy="6866965"/>
          </a:xfrm>
        </p:spPr>
      </p:pic>
    </p:spTree>
    <p:extLst>
      <p:ext uri="{BB962C8B-B14F-4D97-AF65-F5344CB8AC3E}">
        <p14:creationId xmlns:p14="http://schemas.microsoft.com/office/powerpoint/2010/main" val="27058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1369"/>
            <a:ext cx="10515600" cy="15349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Таблица 6000 формы 64</a:t>
            </a:r>
            <a:br>
              <a:rPr lang="ru-RU" dirty="0" smtClean="0"/>
            </a:br>
            <a:r>
              <a:rPr lang="ru-RU" dirty="0" smtClean="0"/>
              <a:t>Заполняется в</a:t>
            </a:r>
            <a:br>
              <a:rPr lang="ru-RU" dirty="0" smtClean="0"/>
            </a:br>
            <a:r>
              <a:rPr lang="ru-RU" dirty="0" smtClean="0"/>
              <a:t>ЛИТРАХ!!!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844583"/>
              </p:ext>
            </p:extLst>
          </p:nvPr>
        </p:nvGraphicFramePr>
        <p:xfrm>
          <a:off x="838200" y="1825626"/>
          <a:ext cx="10515600" cy="341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88516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НЕ верно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ВЕРНО</a:t>
                      </a:r>
                      <a:endParaRPr lang="ru-RU" sz="2800" dirty="0"/>
                    </a:p>
                  </a:txBody>
                  <a:tcPr/>
                </a:tc>
              </a:tr>
              <a:tr h="6334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126587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126,587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34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27565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27,565</a:t>
                      </a:r>
                      <a:endParaRPr lang="ru-RU" sz="2400" b="1" dirty="0"/>
                    </a:p>
                  </a:txBody>
                  <a:tcPr/>
                </a:tc>
              </a:tr>
              <a:tr h="6334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0,326</a:t>
                      </a:r>
                      <a:endParaRPr lang="ru-RU" sz="2400" b="1" dirty="0"/>
                    </a:p>
                  </a:txBody>
                  <a:tcPr/>
                </a:tc>
              </a:tr>
              <a:tr h="6334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0,07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199" y="5384116"/>
            <a:ext cx="8578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литрах заполняется ВСЁ кроме РЕЦИПИЕНТОВ и ТРАНСФУЗИЙ!</a:t>
            </a:r>
          </a:p>
          <a:p>
            <a:r>
              <a:rPr lang="ru-RU" sz="2400" dirty="0" smtClean="0"/>
              <a:t>Реципиенты заполняются в человеках )))</a:t>
            </a:r>
          </a:p>
          <a:p>
            <a:r>
              <a:rPr lang="ru-RU" sz="2400" dirty="0" smtClean="0"/>
              <a:t>Трансфузии в количестве перелитых пакетов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266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334</Words>
  <Application>Microsoft Office PowerPoint</Application>
  <PresentationFormat>Широкоэкранный</PresentationFormat>
  <Paragraphs>99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Тема Office</vt:lpstr>
      <vt:lpstr>Форма государственной статистической отчетности №64</vt:lpstr>
      <vt:lpstr>Регламентирующие документы</vt:lpstr>
      <vt:lpstr>МЗ РФ от 25.12.21  №13-2/И/2-21968</vt:lpstr>
      <vt:lpstr>Презентация PowerPoint</vt:lpstr>
      <vt:lpstr>Сроки сдачи формы</vt:lpstr>
      <vt:lpstr>Где сдавать?</vt:lpstr>
      <vt:lpstr>Презентация PowerPoint</vt:lpstr>
      <vt:lpstr>Презентация PowerPoint</vt:lpstr>
      <vt:lpstr>Таблица 6000 формы 64 Заполняется в ЛИТРАХ!!!</vt:lpstr>
      <vt:lpstr>Только для клинического использования</vt:lpstr>
      <vt:lpstr>Наименование компонентов (продуктов) крови</vt:lpstr>
      <vt:lpstr>Презентация PowerPoint</vt:lpstr>
      <vt:lpstr>Контроль с формой 30 Т3200</vt:lpstr>
      <vt:lpstr>Данные для сверки</vt:lpstr>
      <vt:lpstr>Пояснительная записка</vt:lpstr>
      <vt:lpstr>ФМБА и Информационно-аналитическая подсистема «Реципиент»</vt:lpstr>
      <vt:lpstr>Явки и пароли</vt:lpstr>
      <vt:lpstr>Презентация PowerPoint</vt:lpstr>
      <vt:lpstr>ККЦК ждёт ответ!!!</vt:lpstr>
      <vt:lpstr>Всем СПАСИБО!   РАБОТАЕМ.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государственной статистической отчетности №64</dc:title>
  <dc:creator>Поваляев Евгений Александрович</dc:creator>
  <cp:lastModifiedBy>Поваляев Евгений Александрович</cp:lastModifiedBy>
  <cp:revision>30</cp:revision>
  <dcterms:created xsi:type="dcterms:W3CDTF">2022-12-01T09:23:05Z</dcterms:created>
  <dcterms:modified xsi:type="dcterms:W3CDTF">2022-12-05T03:42:29Z</dcterms:modified>
</cp:coreProperties>
</file>